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sldIdLst>
    <p:sldId id="347" r:id="rId2"/>
    <p:sldId id="346" r:id="rId3"/>
    <p:sldId id="348" r:id="rId4"/>
    <p:sldId id="361" r:id="rId5"/>
    <p:sldId id="349" r:id="rId6"/>
    <p:sldId id="362" r:id="rId7"/>
    <p:sldId id="350" r:id="rId8"/>
    <p:sldId id="363" r:id="rId9"/>
    <p:sldId id="364" r:id="rId10"/>
    <p:sldId id="365" r:id="rId11"/>
    <p:sldId id="351" r:id="rId12"/>
    <p:sldId id="352" r:id="rId13"/>
    <p:sldId id="366" r:id="rId14"/>
    <p:sldId id="354" r:id="rId15"/>
    <p:sldId id="355" r:id="rId16"/>
    <p:sldId id="353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56" r:id="rId37"/>
    <p:sldId id="357" r:id="rId38"/>
    <p:sldId id="358" r:id="rId39"/>
    <p:sldId id="359" r:id="rId40"/>
    <p:sldId id="360" r:id="rId41"/>
    <p:sldId id="386" r:id="rId42"/>
    <p:sldId id="387" r:id="rId43"/>
    <p:sldId id="388" r:id="rId44"/>
    <p:sldId id="389" r:id="rId45"/>
    <p:sldId id="390" r:id="rId46"/>
  </p:sldIdLst>
  <p:sldSz cx="13003213" cy="9752013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10" autoAdjust="0"/>
  </p:normalViewPr>
  <p:slideViewPr>
    <p:cSldViewPr>
      <p:cViewPr varScale="1">
        <p:scale>
          <a:sx n="53" d="100"/>
          <a:sy n="53" d="100"/>
        </p:scale>
        <p:origin x="1260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/>
          </a:p>
        </p:txBody>
      </p:sp>
      <p:sp>
        <p:nvSpPr>
          <p:cNvPr id="1229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2412" cy="399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0" y="0"/>
            <a:ext cx="327183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4278313" y="0"/>
            <a:ext cx="3271837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0" y="10155238"/>
            <a:ext cx="3271838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pPr>
              <a:defRPr/>
            </a:pPr>
            <a:fld id="{39B517E1-0765-4A82-AD1A-126889A4DD7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4E976585-4A5D-4134-A5BB-2DDAB593F113}" type="slidenum">
              <a:rPr lang="pt-BR" altLang="pt-BR" smtClean="0"/>
              <a:pPr/>
              <a:t>1</a:t>
            </a:fld>
            <a:endParaRPr lang="pt-BR" altLang="pt-BR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019CCA72-3E51-4E24-B2F3-CD6A62B7A33A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1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F3B1D4C8-2695-4DE1-BCC4-7920254B5181}" type="slidenum">
              <a:rPr lang="pt-BR" altLang="pt-BR" smtClean="0"/>
              <a:pPr/>
              <a:t>10</a:t>
            </a:fld>
            <a:endParaRPr lang="pt-BR" altLang="pt-BR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37EBA096-64DC-4C6C-A405-980C44447214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10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D245AF69-B9B4-4448-B1EF-6DC95BC39CA4}" type="slidenum">
              <a:rPr lang="pt-BR" altLang="pt-BR" smtClean="0"/>
              <a:pPr/>
              <a:t>11</a:t>
            </a:fld>
            <a:endParaRPr lang="pt-BR" altLang="pt-BR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4CF2ABC9-C88A-4BD5-BD88-357D72317CFB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11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31655D12-7908-41C0-9E15-6B954CD0D214}" type="slidenum">
              <a:rPr lang="pt-BR" altLang="pt-BR" smtClean="0"/>
              <a:pPr/>
              <a:t>12</a:t>
            </a:fld>
            <a:endParaRPr lang="pt-BR" altLang="pt-BR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5A1DBA17-011C-4A7C-9637-E511B0CAA7D2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12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31655D12-7908-41C0-9E15-6B954CD0D214}" type="slidenum">
              <a:rPr lang="pt-BR" altLang="pt-BR" smtClean="0"/>
              <a:pPr/>
              <a:t>13</a:t>
            </a:fld>
            <a:endParaRPr lang="pt-BR" altLang="pt-BR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5A1DBA17-011C-4A7C-9637-E511B0CAA7D2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13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3F511AE7-30C9-47D5-BB2D-FFBCE785054A}" type="slidenum">
              <a:rPr lang="pt-BR" altLang="pt-BR" smtClean="0"/>
              <a:pPr/>
              <a:t>14</a:t>
            </a:fld>
            <a:endParaRPr lang="pt-BR" altLang="pt-BR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46EFC94D-5095-489C-8757-AC3E3D7782D5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14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EE22057B-ADB0-439D-963E-3E34021AD967}" type="slidenum">
              <a:rPr lang="pt-BR" altLang="pt-BR" smtClean="0"/>
              <a:pPr/>
              <a:t>15</a:t>
            </a:fld>
            <a:endParaRPr lang="pt-BR" altLang="pt-BR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2819C9A8-699E-4DBE-9A6C-3D4297CAB15C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15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94FA26D9-92F3-452C-B893-74CA3DD799B3}" type="slidenum">
              <a:rPr lang="pt-BR" altLang="pt-BR" smtClean="0"/>
              <a:pPr/>
              <a:t>16</a:t>
            </a:fld>
            <a:endParaRPr lang="pt-BR" altLang="pt-BR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6D6FC905-2B1E-4A8A-93E3-D06DD27CD82B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16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E228C8E5-ED09-4EC2-853D-899C1C4DCCDA}" type="slidenum">
              <a:rPr lang="pt-BR" altLang="pt-BR" smtClean="0"/>
              <a:pPr/>
              <a:t>17</a:t>
            </a:fld>
            <a:endParaRPr lang="pt-BR" altLang="pt-BR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70AE4B12-D35C-4F7F-B638-0ADCEEAAAA96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17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5DFCF7D7-6BC0-49A8-98F1-1E4BA161F0F1}" type="slidenum">
              <a:rPr lang="pt-BR" altLang="pt-BR" smtClean="0"/>
              <a:pPr/>
              <a:t>18</a:t>
            </a:fld>
            <a:endParaRPr lang="pt-BR" altLang="pt-BR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9D72F88A-C42F-402F-98FD-AA3ACB357D2D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18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920E2719-3BA1-4D8B-9AD7-88C32FE840C5}" type="slidenum">
              <a:rPr lang="pt-BR" altLang="pt-BR" smtClean="0"/>
              <a:pPr/>
              <a:t>19</a:t>
            </a:fld>
            <a:endParaRPr lang="pt-BR" altLang="pt-BR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CB73DD78-C27F-4B04-83CF-8B30D9F6353C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19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6A42B1C1-C00B-4AFF-9E2C-E22EE498D7FF}" type="slidenum">
              <a:rPr lang="pt-BR" altLang="pt-BR" smtClean="0"/>
              <a:pPr/>
              <a:t>2</a:t>
            </a:fld>
            <a:endParaRPr lang="pt-BR" altLang="pt-BR"/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BDD5FFE9-A19D-48D8-81A8-82D7A683DA22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2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0DFF7316-7A64-4894-B112-CE99F3D17A5A}" type="slidenum">
              <a:rPr lang="pt-BR" altLang="pt-BR" smtClean="0"/>
              <a:pPr/>
              <a:t>20</a:t>
            </a:fld>
            <a:endParaRPr lang="pt-BR" altLang="pt-BR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396B937A-015B-4724-9684-C8366278F0B0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20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1B29D9CC-E1E3-4F74-8223-63E801F66FCB}" type="slidenum">
              <a:rPr lang="pt-BR" altLang="pt-BR" smtClean="0"/>
              <a:pPr/>
              <a:t>21</a:t>
            </a:fld>
            <a:endParaRPr lang="pt-BR" altLang="pt-BR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2E9EE84D-C2A1-4BEC-98C9-96878D635074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21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E99EA26A-501E-4DA0-8FEA-DCF3F5B25F28}" type="slidenum">
              <a:rPr lang="pt-BR" altLang="pt-BR" smtClean="0"/>
              <a:pPr/>
              <a:t>22</a:t>
            </a:fld>
            <a:endParaRPr lang="pt-BR" altLang="pt-BR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186BA0D8-8B02-4A8D-AA91-183546D6ACDF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22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DB8400A6-4BEA-4496-942A-6308330E6A29}" type="slidenum">
              <a:rPr lang="pt-BR" altLang="pt-BR" smtClean="0"/>
              <a:pPr/>
              <a:t>23</a:t>
            </a:fld>
            <a:endParaRPr lang="pt-BR" altLang="pt-BR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5EF78BD4-2E32-40C2-A219-08036886910D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23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E72BF4D8-B560-4534-B104-0A60B954449A}" type="slidenum">
              <a:rPr lang="pt-BR" altLang="pt-BR" smtClean="0"/>
              <a:pPr/>
              <a:t>24</a:t>
            </a:fld>
            <a:endParaRPr lang="pt-BR" altLang="pt-BR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F2F921DD-04FD-4DE8-AAAB-31DBFEA7AB6E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24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AE7653A5-5BDE-43C8-8678-00EF1D5DCA37}" type="slidenum">
              <a:rPr lang="pt-BR" altLang="pt-BR" smtClean="0"/>
              <a:pPr/>
              <a:t>25</a:t>
            </a:fld>
            <a:endParaRPr lang="pt-BR" altLang="pt-BR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BD08232C-1BB2-4BDB-8C4D-845C34B16D76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25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BBC3C613-8EF8-4C4C-9A55-F482D16DF902}" type="slidenum">
              <a:rPr lang="pt-BR" altLang="pt-BR" smtClean="0"/>
              <a:pPr/>
              <a:t>26</a:t>
            </a:fld>
            <a:endParaRPr lang="pt-BR" altLang="pt-BR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0F697169-042A-474C-A11A-1509154A2ECC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26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1EB2570E-32E4-4623-84AF-EC99C78218BC}" type="slidenum">
              <a:rPr lang="pt-BR" altLang="pt-BR" smtClean="0"/>
              <a:pPr/>
              <a:t>27</a:t>
            </a:fld>
            <a:endParaRPr lang="pt-BR" altLang="pt-BR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19AB4F92-20B7-4DBA-BE6F-F2B8AB7BA1FC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27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B96D1A52-647D-47F5-B85D-CD00CC12A4B5}" type="slidenum">
              <a:rPr lang="pt-BR" altLang="pt-BR" smtClean="0"/>
              <a:pPr/>
              <a:t>28</a:t>
            </a:fld>
            <a:endParaRPr lang="pt-BR" altLang="pt-BR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78DFA7DB-563D-4009-9486-7D436C12138C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28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E8B7A7E8-79B5-4B2B-8670-25594253037A}" type="slidenum">
              <a:rPr lang="pt-BR" altLang="pt-BR" smtClean="0"/>
              <a:pPr/>
              <a:t>29</a:t>
            </a:fld>
            <a:endParaRPr lang="pt-BR" altLang="pt-BR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47927268-0E2D-4FD1-851D-05D22046C7F8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29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3510A512-7403-4C3F-8177-CAC1428D9FF3}" type="slidenum">
              <a:rPr lang="pt-BR" altLang="pt-BR" smtClean="0"/>
              <a:pPr/>
              <a:t>3</a:t>
            </a:fld>
            <a:endParaRPr lang="pt-BR" altLang="pt-BR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2EE0FC26-AB91-4BB3-A15C-70D6A0194A08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3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CAFFDB11-88D2-44DD-98A1-01D7616A6701}" type="slidenum">
              <a:rPr lang="pt-BR" altLang="pt-BR" smtClean="0"/>
              <a:pPr/>
              <a:t>30</a:t>
            </a:fld>
            <a:endParaRPr lang="pt-BR" altLang="pt-BR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4E331377-05FE-4BCB-B80E-C1847420FC0A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30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E6E7E6CA-B1AD-4CA0-BBDE-F4C6427A52B1}" type="slidenum">
              <a:rPr lang="pt-BR" altLang="pt-BR" smtClean="0"/>
              <a:pPr/>
              <a:t>31</a:t>
            </a:fld>
            <a:endParaRPr lang="pt-BR" altLang="pt-BR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FDADE543-BFAC-4105-AD87-1E20CA097EA8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31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7C66440E-648D-4567-81C5-3214404F8967}" type="slidenum">
              <a:rPr lang="pt-BR" altLang="pt-BR" smtClean="0"/>
              <a:pPr/>
              <a:t>32</a:t>
            </a:fld>
            <a:endParaRPr lang="pt-BR" altLang="pt-BR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09CA3B4B-EB5C-4F5B-8187-16B37B93351C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32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C9630EBF-2839-47E7-9C5F-33FE75898580}" type="slidenum">
              <a:rPr lang="pt-BR" altLang="pt-BR" smtClean="0"/>
              <a:pPr/>
              <a:t>33</a:t>
            </a:fld>
            <a:endParaRPr lang="pt-BR" altLang="pt-BR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9B4EF76A-1072-462F-9F79-69335E9FF3FB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33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1F64E332-B8E6-49B5-AD59-3F2CFDA92EF1}" type="slidenum">
              <a:rPr lang="pt-BR" altLang="pt-BR" smtClean="0"/>
              <a:pPr/>
              <a:t>34</a:t>
            </a:fld>
            <a:endParaRPr lang="pt-BR" altLang="pt-BR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94F3872F-57E8-49EA-B7B4-58B6706D4E6C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34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A80CBAD7-300C-475A-B22D-755AE31D6AED}" type="slidenum">
              <a:rPr lang="pt-BR" altLang="pt-BR" smtClean="0"/>
              <a:pPr/>
              <a:t>35</a:t>
            </a:fld>
            <a:endParaRPr lang="pt-BR" altLang="pt-BR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684D5F93-AF2F-4142-A545-4B9645D6EBED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35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66258854-F885-421B-8856-A9300A569D2B}" type="slidenum">
              <a:rPr lang="pt-BR" altLang="pt-BR" smtClean="0"/>
              <a:pPr/>
              <a:t>41</a:t>
            </a:fld>
            <a:endParaRPr lang="pt-BR" altLang="pt-BR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E97D5C20-3897-4E63-B825-E6028118CC4B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41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EB713991-FE96-48D2-A0CD-886DDE1295BF}" type="slidenum">
              <a:rPr lang="pt-BR" altLang="pt-BR" smtClean="0"/>
              <a:pPr/>
              <a:t>42</a:t>
            </a:fld>
            <a:endParaRPr lang="pt-BR" altLang="pt-BR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1C6BD78E-26DD-4926-9195-602DE4D749D0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42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491EDE8A-448B-49C1-A2B7-766660DCE76F}" type="slidenum">
              <a:rPr lang="pt-BR" altLang="pt-BR" smtClean="0"/>
              <a:pPr/>
              <a:t>43</a:t>
            </a:fld>
            <a:endParaRPr lang="pt-BR" altLang="pt-BR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F50A622B-2383-47E0-83B5-C0C4FFE13786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43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26142052-252D-4F9B-AD3C-0950FCB67BB6}" type="slidenum">
              <a:rPr lang="pt-BR" altLang="pt-BR" smtClean="0"/>
              <a:pPr/>
              <a:t>44</a:t>
            </a:fld>
            <a:endParaRPr lang="pt-BR" altLang="pt-BR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DDFAD20E-C279-4DCA-AA2D-E7AA850FF649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44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3510A512-7403-4C3F-8177-CAC1428D9FF3}" type="slidenum">
              <a:rPr lang="pt-BR" altLang="pt-BR" smtClean="0"/>
              <a:pPr/>
              <a:t>4</a:t>
            </a:fld>
            <a:endParaRPr lang="pt-BR" altLang="pt-BR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2EE0FC26-AB91-4BB3-A15C-70D6A0194A08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4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D4AD7B54-3CCE-41BC-8796-11C4C81A512F}" type="slidenum">
              <a:rPr lang="pt-BR" altLang="pt-BR" smtClean="0"/>
              <a:pPr/>
              <a:t>45</a:t>
            </a:fld>
            <a:endParaRPr lang="pt-BR" altLang="pt-BR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F2C03754-3990-4A47-A87F-09726EFA6D62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45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43A1A015-17AD-4750-98ED-55E1ABDF8024}" type="slidenum">
              <a:rPr lang="pt-BR" altLang="pt-BR" smtClean="0"/>
              <a:pPr/>
              <a:t>5</a:t>
            </a:fld>
            <a:endParaRPr lang="pt-BR" altLang="pt-BR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D6BCA09F-2C2C-47EF-A76F-904ACAB0F384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5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3510A512-7403-4C3F-8177-CAC1428D9FF3}" type="slidenum">
              <a:rPr lang="pt-BR" altLang="pt-BR" smtClean="0"/>
              <a:pPr/>
              <a:t>6</a:t>
            </a:fld>
            <a:endParaRPr lang="pt-BR" altLang="pt-BR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2EE0FC26-AB91-4BB3-A15C-70D6A0194A08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6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F3B1D4C8-2695-4DE1-BCC4-7920254B5181}" type="slidenum">
              <a:rPr lang="pt-BR" altLang="pt-BR" smtClean="0"/>
              <a:pPr/>
              <a:t>7</a:t>
            </a:fld>
            <a:endParaRPr lang="pt-BR" altLang="pt-BR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37EBA096-64DC-4C6C-A405-980C44447214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7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F3B1D4C8-2695-4DE1-BCC4-7920254B5181}" type="slidenum">
              <a:rPr lang="pt-BR" altLang="pt-BR" smtClean="0"/>
              <a:pPr/>
              <a:t>8</a:t>
            </a:fld>
            <a:endParaRPr lang="pt-BR" altLang="pt-BR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37EBA096-64DC-4C6C-A405-980C44447214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8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/>
          <a:lstStyle/>
          <a:p>
            <a:fld id="{F3B1D4C8-2695-4DE1-BCC4-7920254B5181}" type="slidenum">
              <a:rPr lang="pt-BR" altLang="pt-BR" smtClean="0"/>
              <a:pPr/>
              <a:t>9</a:t>
            </a:fld>
            <a:endParaRPr lang="pt-BR" altLang="pt-BR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4716463" y="11874500"/>
            <a:ext cx="3600450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tabLst>
                <a:tab pos="0" algn="l"/>
                <a:tab pos="509588" algn="l"/>
                <a:tab pos="1022350" algn="l"/>
                <a:tab pos="1535113" algn="l"/>
                <a:tab pos="2046288" algn="l"/>
                <a:tab pos="2559050" algn="l"/>
                <a:tab pos="3071813" algn="l"/>
                <a:tab pos="3584575" algn="l"/>
                <a:tab pos="4095750" algn="l"/>
                <a:tab pos="4608513" algn="l"/>
                <a:tab pos="5121275" algn="l"/>
                <a:tab pos="5634038" algn="l"/>
                <a:tab pos="6145213" algn="l"/>
                <a:tab pos="6657975" algn="l"/>
                <a:tab pos="7170738" algn="l"/>
                <a:tab pos="7683500" algn="l"/>
                <a:tab pos="8196263" algn="l"/>
                <a:tab pos="8707438" algn="l"/>
                <a:tab pos="9220200" algn="l"/>
                <a:tab pos="9732963" algn="l"/>
                <a:tab pos="10245725" algn="l"/>
              </a:tabLst>
            </a:pPr>
            <a:fld id="{37EBA096-64DC-4C6C-A405-980C44447214}" type="slidenum">
              <a:rPr lang="pt-BR" altLang="pt-BR" sz="16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tabLst>
                  <a:tab pos="0" algn="l"/>
                  <a:tab pos="509588" algn="l"/>
                  <a:tab pos="1022350" algn="l"/>
                  <a:tab pos="1535113" algn="l"/>
                  <a:tab pos="2046288" algn="l"/>
                  <a:tab pos="2559050" algn="l"/>
                  <a:tab pos="3071813" algn="l"/>
                  <a:tab pos="3584575" algn="l"/>
                  <a:tab pos="4095750" algn="l"/>
                  <a:tab pos="4608513" algn="l"/>
                  <a:tab pos="5121275" algn="l"/>
                  <a:tab pos="5634038" algn="l"/>
                  <a:tab pos="6145213" algn="l"/>
                  <a:tab pos="6657975" algn="l"/>
                  <a:tab pos="7170738" algn="l"/>
                  <a:tab pos="7683500" algn="l"/>
                  <a:tab pos="8196263" algn="l"/>
                  <a:tab pos="8707438" algn="l"/>
                  <a:tab pos="9220200" algn="l"/>
                  <a:tab pos="9732963" algn="l"/>
                  <a:tab pos="10245725" algn="l"/>
                </a:tabLst>
              </a:pPr>
              <a:t>9</a:t>
            </a:fld>
            <a:endParaRPr lang="pt-BR" altLang="pt-BR" sz="16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50913"/>
            <a:ext cx="6230937" cy="467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5937250"/>
            <a:ext cx="6653212" cy="5611813"/>
          </a:xfrm>
          <a:noFill/>
          <a:ln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C905-6E4F-4DDF-B61D-E057626BE8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848E2-74FE-4A84-BC39-07F2D905A3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18638" y="388938"/>
            <a:ext cx="2922587" cy="795813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5363" cy="795813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14732-9F0A-4750-8FF0-B6F16C8E2DA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71B7A-64BE-4DF2-AEB3-EAF906DCF4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59C96-A944-4535-9611-0D715244F5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064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68975" cy="6064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27DED-0DB3-4E7E-B700-70781842EDA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698B1-D784-4C26-AF4C-B7A7D09391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D4CD-BB7D-4BBB-A7A4-1B5E1DAF57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FCA9F-2FD3-46A2-8ABD-2E524634605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A24F2-288D-4676-A371-3BFD35A512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B05B0-E71D-41A7-85DB-7B9EFD28D10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0350" cy="161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0350" cy="6064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363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50875" y="8883650"/>
            <a:ext cx="3019425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446588" y="8883650"/>
            <a:ext cx="4111625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323388" y="8883650"/>
            <a:ext cx="3016250" cy="66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7F26D9-775C-48C2-89DB-50DE82355BB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8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4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11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7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3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3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3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3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3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812800" y="1058863"/>
            <a:ext cx="11501438" cy="6492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I Ciclo de Estudos Administrativos</a:t>
            </a:r>
          </a:p>
        </p:txBody>
      </p:sp>
      <p:sp>
        <p:nvSpPr>
          <p:cNvPr id="2051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668338" y="1779588"/>
            <a:ext cx="5768975" cy="6913562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pt-BR" altLang="pt-BR" dirty="0"/>
              <a:t> </a:t>
            </a:r>
            <a:r>
              <a:rPr lang="pt-BR" altLang="pt-BR" b="1" dirty="0"/>
              <a:t>Considerações Iniciais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pt-BR" altLang="pt-BR" b="1" dirty="0"/>
              <a:t>Objetivos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pt-BR" altLang="pt-BR" dirty="0"/>
              <a:t> Atualização dos Conhecimentos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pt-BR" altLang="pt-BR" dirty="0"/>
              <a:t> Socialização das Informações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pt-BR" altLang="pt-BR" dirty="0"/>
              <a:t> Otimização do Tempo (Retrabalho)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pt-BR" altLang="pt-BR" dirty="0"/>
              <a:t> Maximização dos Recursos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pt-BR" altLang="pt-BR" dirty="0"/>
              <a:t> Prevenção para fatos imprevistos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pt-BR" altLang="pt-BR" dirty="0"/>
              <a:t> Modernização da Administração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pt-BR" altLang="pt-BR" dirty="0"/>
              <a:t> Transparência da Gestão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pt-BR" altLang="pt-BR" dirty="0"/>
              <a:t> Troca de Experiências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pt-BR" altLang="pt-BR" dirty="0"/>
              <a:t> Oportunidade de Integração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>
          <a:xfrm>
            <a:off x="6500813" y="1779588"/>
            <a:ext cx="5976937" cy="6913562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pt-BR" b="1" dirty="0"/>
              <a:t> Período e Duração: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pt-BR" b="1" dirty="0"/>
              <a:t> </a:t>
            </a:r>
            <a:r>
              <a:rPr lang="pt-BR" dirty="0"/>
              <a:t>1ª e 2ª quintas-feiras do mês ímpar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pt-BR" dirty="0"/>
              <a:t> 6 Encontros de 2 horas (presencial)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pt-BR" dirty="0"/>
              <a:t> Atividades complementares (3 horas)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pt-BR" dirty="0"/>
              <a:t> Horário: 15 às 17 horas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pt-BR" b="1" dirty="0"/>
              <a:t> Coordenação dos Encontros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pt-BR" dirty="0"/>
              <a:t>Servidores da Unidade Organizacional</a:t>
            </a:r>
            <a:endParaRPr lang="pt-BR" b="1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pt-BR" dirty="0"/>
              <a:t> </a:t>
            </a:r>
            <a:r>
              <a:rPr lang="pt-BR" b="1" dirty="0"/>
              <a:t>Moderação: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pt-BR" b="1" dirty="0"/>
              <a:t> </a:t>
            </a:r>
            <a:r>
              <a:rPr lang="pt-BR" dirty="0"/>
              <a:t>DG - DIAPL - CGAO - CGGC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pt-BR" b="1" dirty="0"/>
              <a:t> Certificação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pt-BR" dirty="0"/>
              <a:t>Carga Horária: 15 horas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pt-BR" dirty="0"/>
              <a:t>Frequência Mínima de 75%</a:t>
            </a:r>
          </a:p>
          <a:p>
            <a:pPr marL="457200" lvl="1" indent="0">
              <a:buFont typeface="Times New Roman" pitchFamily="18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Identidade Visual</a:t>
            </a:r>
          </a:p>
        </p:txBody>
      </p:sp>
      <p:pic>
        <p:nvPicPr>
          <p:cNvPr id="2050" name="Picture 2" descr="C:\Users\2178024\AppData\Local\Temp\Rar$DR82.992\jpg\santa-teresa-horizontal-c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045" y="3074195"/>
            <a:ext cx="2180872" cy="873118"/>
          </a:xfrm>
          <a:prstGeom prst="rect">
            <a:avLst/>
          </a:prstGeom>
          <a:noFill/>
        </p:spPr>
      </p:pic>
      <p:pic>
        <p:nvPicPr>
          <p:cNvPr id="2051" name="Picture 3" descr="C:\Users\2178024\AppData\Local\Temp\Rar$DR45.992\jpg\santa-teresa-horizontal-p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8532" y="2518552"/>
            <a:ext cx="3570013" cy="1428760"/>
          </a:xfrm>
          <a:prstGeom prst="rect">
            <a:avLst/>
          </a:prstGeom>
          <a:noFill/>
        </p:spPr>
      </p:pic>
      <p:pic>
        <p:nvPicPr>
          <p:cNvPr id="2052" name="Picture 4" descr="C:\Users\2178024\AppData\Local\Temp\Rar$DR97.696\jpg\santa-teresa-horizontal-pre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004" y="4590254"/>
            <a:ext cx="4645026" cy="1858993"/>
          </a:xfrm>
          <a:prstGeom prst="rect">
            <a:avLst/>
          </a:prstGeom>
          <a:noFill/>
        </p:spPr>
      </p:pic>
      <p:pic>
        <p:nvPicPr>
          <p:cNvPr id="2053" name="Picture 5" descr="C:\Users\2178024\AppData\Local\Temp\Rar$DR78.696\jpg\santa-teresa-vertical-c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7226" y="4876006"/>
            <a:ext cx="3857652" cy="3858786"/>
          </a:xfrm>
          <a:prstGeom prst="rect">
            <a:avLst/>
          </a:prstGeom>
          <a:noFill/>
        </p:spPr>
      </p:pic>
      <p:pic>
        <p:nvPicPr>
          <p:cNvPr id="2054" name="Picture 6" descr="C:\Users\2178024\AppData\Local\Temp\Rar$DR69.696\jpg\santa-teresa-vertical-p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5326" y="6661956"/>
            <a:ext cx="2196355" cy="2196355"/>
          </a:xfrm>
          <a:prstGeom prst="rect">
            <a:avLst/>
          </a:prstGeom>
          <a:noFill/>
        </p:spPr>
      </p:pic>
      <p:pic>
        <p:nvPicPr>
          <p:cNvPr id="2055" name="Picture 7" descr="C:\Users\2178024\AppData\Local\Temp\Rar$DR55.696\jpg\santa-teresa-vertical-pret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59126" y="2875742"/>
            <a:ext cx="2661429" cy="266142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Documentos institucionais</a:t>
            </a:r>
          </a:p>
        </p:txBody>
      </p:sp>
      <p:sp>
        <p:nvSpPr>
          <p:cNvPr id="7171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857250" y="3092450"/>
            <a:ext cx="11495088" cy="5618163"/>
          </a:xfrm>
        </p:spPr>
        <p:txBody>
          <a:bodyPr/>
          <a:lstStyle/>
          <a:p>
            <a:pPr algn="just"/>
            <a:r>
              <a:rPr lang="pt-BR"/>
              <a:t>O Ifes elaborou um guia de padronização de documentos, baseado no manual de redação da Presidência da República, que apresenta de forma objetiva e clara o padrão a ser aplicado nos documentos oficiais do Instituto Federal do Espírito Santo. </a:t>
            </a:r>
          </a:p>
          <a:p>
            <a:pPr algn="just"/>
            <a:endParaRPr lang="pt-BR"/>
          </a:p>
          <a:p>
            <a:pPr algn="just"/>
            <a:endParaRPr lang="pt-BR"/>
          </a:p>
          <a:p>
            <a:pPr algn="ctr">
              <a:buFont typeface="Times New Roman" pitchFamily="18" charset="0"/>
              <a:buNone/>
            </a:pPr>
            <a:r>
              <a:rPr lang="pt-BR" b="1"/>
              <a:t> Qual a importância da padronização?</a:t>
            </a:r>
          </a:p>
          <a:p>
            <a:pPr algn="just"/>
            <a:r>
              <a:rPr lang="pt-BR"/>
              <a:t>Documentos padronizados passam credibilidade, ao demonstrar o cuidado que se teve em sua construção e a certeza de que não foi produzido por qualquer pessoa. Passa autenticidade para quem recebe o documento.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Documentos institucionais</a:t>
            </a:r>
          </a:p>
        </p:txBody>
      </p:sp>
      <p:sp>
        <p:nvSpPr>
          <p:cNvPr id="8195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785813" y="3017838"/>
            <a:ext cx="11495087" cy="2429672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pt-BR" b="1" dirty="0"/>
              <a:t>Principais normas de padronização:</a:t>
            </a:r>
          </a:p>
          <a:p>
            <a:pPr algn="ctr">
              <a:buFont typeface="Times New Roman" pitchFamily="18" charset="0"/>
              <a:buNone/>
            </a:pPr>
            <a:endParaRPr lang="pt-BR" b="1" dirty="0"/>
          </a:p>
          <a:p>
            <a:pPr algn="ctr">
              <a:buFont typeface="Times New Roman" pitchFamily="18" charset="0"/>
              <a:buNone/>
            </a:pPr>
            <a:r>
              <a:rPr lang="pt-BR" dirty="0"/>
              <a:t> 	</a:t>
            </a:r>
            <a:r>
              <a:rPr lang="pt-BR" b="1" dirty="0"/>
              <a:t>CABEÇALHO – APLICAÇÃO VERTICAL</a:t>
            </a:r>
            <a:br>
              <a:rPr lang="pt-BR" dirty="0"/>
            </a:br>
            <a:r>
              <a:rPr lang="pt-BR" dirty="0"/>
              <a:t>Utiliza-se o brasão somente no topo da primeira página do documento. As demais páginas não o receberão. Anexos também possuem cabeçalho. 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																</a:t>
            </a:r>
            <a:endParaRPr lang="pt-BR" b="1" dirty="0"/>
          </a:p>
          <a:p>
            <a:endParaRPr lang="pt-BR" dirty="0"/>
          </a:p>
        </p:txBody>
      </p:sp>
      <p:pic>
        <p:nvPicPr>
          <p:cNvPr id="9" name="Imagem 8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14" y="5876138"/>
            <a:ext cx="6684854" cy="2643206"/>
          </a:xfrm>
          <a:prstGeom prst="rect">
            <a:avLst/>
          </a:prstGeom>
        </p:spPr>
      </p:pic>
      <p:pic>
        <p:nvPicPr>
          <p:cNvPr id="10" name="Imagem 9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8730" y="5804700"/>
            <a:ext cx="6197581" cy="235745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 bwMode="auto">
          <a:xfrm>
            <a:off x="1286632" y="5661824"/>
            <a:ext cx="5214974" cy="257176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ector reto 13"/>
          <p:cNvCxnSpPr>
            <a:stCxn id="8195" idx="2"/>
          </p:cNvCxnSpPr>
          <p:nvPr/>
        </p:nvCxnSpPr>
        <p:spPr bwMode="auto">
          <a:xfrm rot="5400000">
            <a:off x="2338359" y="4110032"/>
            <a:ext cx="2857520" cy="553247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Documentos institucionais</a:t>
            </a:r>
          </a:p>
        </p:txBody>
      </p:sp>
      <p:sp>
        <p:nvSpPr>
          <p:cNvPr id="8195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785813" y="3017838"/>
            <a:ext cx="11495087" cy="5618162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pt-BR" b="1" dirty="0"/>
              <a:t>Principais normas de padronização:</a:t>
            </a:r>
          </a:p>
          <a:p>
            <a:pPr algn="ctr">
              <a:buFont typeface="Times New Roman" pitchFamily="18" charset="0"/>
              <a:buNone/>
            </a:pPr>
            <a:endParaRPr lang="pt-BR" b="1" dirty="0"/>
          </a:p>
          <a:p>
            <a:pPr algn="ctr">
              <a:buFont typeface="Times New Roman" pitchFamily="18" charset="0"/>
              <a:buNone/>
            </a:pPr>
            <a:br>
              <a:rPr lang="pt-BR" dirty="0"/>
            </a:br>
            <a:r>
              <a:rPr lang="pt-BR" b="1" dirty="0"/>
              <a:t>MARGENS</a:t>
            </a:r>
            <a:br>
              <a:rPr lang="pt-BR" dirty="0"/>
            </a:br>
            <a:r>
              <a:rPr lang="pt-BR" dirty="0"/>
              <a:t>Devem ser respeitadas as seguintes margens em todos os documentos oficiais:</a:t>
            </a:r>
            <a:br>
              <a:rPr lang="pt-BR" dirty="0"/>
            </a:br>
            <a:endParaRPr lang="pt-BR" dirty="0"/>
          </a:p>
          <a:p>
            <a:pPr algn="ctr">
              <a:buFont typeface="Times New Roman" pitchFamily="18" charset="0"/>
              <a:buNone/>
            </a:pPr>
            <a:r>
              <a:rPr lang="pt-BR" dirty="0"/>
              <a:t>	superior: 2 cm</a:t>
            </a:r>
            <a:br>
              <a:rPr lang="pt-BR" dirty="0"/>
            </a:br>
            <a:r>
              <a:rPr lang="pt-BR" dirty="0"/>
              <a:t>inferior: 2 cm</a:t>
            </a:r>
            <a:br>
              <a:rPr lang="pt-BR" dirty="0"/>
            </a:br>
            <a:r>
              <a:rPr lang="pt-BR" dirty="0"/>
              <a:t>esquerda: 3 cm</a:t>
            </a:r>
            <a:br>
              <a:rPr lang="pt-BR" dirty="0"/>
            </a:br>
            <a:r>
              <a:rPr lang="pt-BR" dirty="0"/>
              <a:t>direita: 1,5 cm</a:t>
            </a:r>
            <a:br>
              <a:rPr lang="pt-BR" dirty="0"/>
            </a:br>
            <a:endParaRPr lang="pt-BR" b="1" dirty="0"/>
          </a:p>
          <a:p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Documentos institucionais</a:t>
            </a:r>
          </a:p>
        </p:txBody>
      </p:sp>
      <p:sp>
        <p:nvSpPr>
          <p:cNvPr id="9219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785813" y="3017838"/>
            <a:ext cx="11495087" cy="5618162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pt-BR" b="1"/>
              <a:t>Principais normas de padronização:</a:t>
            </a:r>
          </a:p>
          <a:p>
            <a:pPr algn="ctr">
              <a:buFont typeface="Times New Roman" pitchFamily="18" charset="0"/>
              <a:buNone/>
            </a:pPr>
            <a:endParaRPr lang="pt-BR" b="1"/>
          </a:p>
          <a:p>
            <a:pPr>
              <a:buFont typeface="Times New Roman" pitchFamily="18" charset="0"/>
              <a:buNone/>
            </a:pPr>
            <a:r>
              <a:rPr lang="pt-BR"/>
              <a:t> 	</a:t>
            </a:r>
            <a:r>
              <a:rPr lang="pt-BR" b="1"/>
              <a:t>TEXTO</a:t>
            </a:r>
            <a:br>
              <a:rPr lang="pt-BR"/>
            </a:br>
            <a:r>
              <a:rPr lang="pt-BR"/>
              <a:t>Calibri ou Carlito, cor preta</a:t>
            </a:r>
            <a:br>
              <a:rPr lang="pt-BR"/>
            </a:br>
            <a:r>
              <a:rPr lang="pt-BR"/>
              <a:t>- corpo do texto: tamanho 12 pt</a:t>
            </a:r>
            <a:br>
              <a:rPr lang="pt-BR"/>
            </a:br>
            <a:r>
              <a:rPr lang="pt-BR"/>
              <a:t>- citações recuadas: tamanho 11 pt</a:t>
            </a:r>
            <a:br>
              <a:rPr lang="pt-BR"/>
            </a:br>
            <a:r>
              <a:rPr lang="pt-BR"/>
              <a:t>- notas de rodapé: tamanho 10 pt</a:t>
            </a:r>
            <a:br>
              <a:rPr lang="pt-BR"/>
            </a:br>
            <a:r>
              <a:rPr lang="pt-BR"/>
              <a:t>- para destacar, deve-se utilizar, sem abuso, o negrito; evite destaques com uso de itálico, sublinhado, letras maiúsculas, sombreado, sombra, relevo, bordas ou qualquer outra forma de formatação que afete a sobriedade e a padronização do documento</a:t>
            </a:r>
            <a:br>
              <a:rPr lang="pt-BR"/>
            </a:br>
            <a:r>
              <a:rPr lang="pt-BR"/>
              <a:t>– entrelinhas: simples</a:t>
            </a:r>
            <a:br>
              <a:rPr lang="pt-BR"/>
            </a:br>
            <a:r>
              <a:rPr lang="pt-BR"/>
              <a:t>– espaçamento antes do parágrafo: 0 pt</a:t>
            </a:r>
            <a:br>
              <a:rPr lang="pt-BR"/>
            </a:br>
            <a:r>
              <a:rPr lang="pt-BR"/>
              <a:t>– espaçamento após cada parágrafo: 6 pt ou 0,21 cm</a:t>
            </a:r>
            <a:br>
              <a:rPr lang="pt-BR"/>
            </a:br>
            <a:endParaRPr lang="pt-BR" b="1"/>
          </a:p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Documentos institucionais</a:t>
            </a:r>
          </a:p>
        </p:txBody>
      </p:sp>
      <p:sp>
        <p:nvSpPr>
          <p:cNvPr id="10243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785813" y="3017838"/>
            <a:ext cx="11495087" cy="5618162"/>
          </a:xfrm>
        </p:spPr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pt-BR" b="1" dirty="0"/>
              <a:t>Principais normas de padronização:</a:t>
            </a:r>
          </a:p>
          <a:p>
            <a:pPr algn="ctr">
              <a:buFont typeface="Times New Roman" pitchFamily="18" charset="0"/>
              <a:buNone/>
            </a:pPr>
            <a:endParaRPr lang="pt-BR" b="1" dirty="0"/>
          </a:p>
          <a:p>
            <a:pPr>
              <a:buFont typeface="Times New Roman" pitchFamily="18" charset="0"/>
              <a:buNone/>
            </a:pPr>
            <a:r>
              <a:rPr lang="pt-BR" dirty="0"/>
              <a:t> </a:t>
            </a:r>
            <a:r>
              <a:rPr lang="pt-BR" b="1" dirty="0"/>
              <a:t>	TABELAS</a:t>
            </a:r>
            <a:br>
              <a:rPr lang="pt-BR" dirty="0"/>
            </a:br>
            <a:r>
              <a:rPr lang="pt-BR" dirty="0"/>
              <a:t>- o espaçamento pode ser igual antes e depois do parágrafo, sendo 3 </a:t>
            </a:r>
            <a:r>
              <a:rPr lang="pt-BR" dirty="0" err="1"/>
              <a:t>pt</a:t>
            </a:r>
            <a:r>
              <a:rPr lang="pt-BR" dirty="0"/>
              <a:t> ou 0,10 cm no caso de Word ou </a:t>
            </a:r>
            <a:r>
              <a:rPr lang="pt-BR" dirty="0" err="1"/>
              <a:t>Writer</a:t>
            </a:r>
            <a:r>
              <a:rPr lang="pt-BR" dirty="0"/>
              <a:t>; no Excel ou </a:t>
            </a:r>
            <a:r>
              <a:rPr lang="pt-BR" dirty="0" err="1"/>
              <a:t>Calc</a:t>
            </a:r>
            <a:r>
              <a:rPr lang="pt-BR" dirty="0"/>
              <a:t>, a célula pode ser ajustada automaticamente</a:t>
            </a:r>
            <a:br>
              <a:rPr lang="pt-BR" dirty="0"/>
            </a:br>
            <a:r>
              <a:rPr lang="pt-BR" dirty="0"/>
              <a:t>- a linha de cabeçalho da tabela poderá conter cor de preenchimento, devendo-se utilizar cinza claro</a:t>
            </a:r>
            <a:br>
              <a:rPr lang="pt-BR" dirty="0"/>
            </a:br>
            <a:r>
              <a:rPr lang="pt-BR" dirty="0"/>
              <a:t>- as bordas de tabelas e formulários deverão ser pretas, com linha contínua, com 0,25 (ou 1/4) </a:t>
            </a:r>
            <a:r>
              <a:rPr lang="pt-BR" dirty="0" err="1"/>
              <a:t>pt</a:t>
            </a:r>
            <a:r>
              <a:rPr lang="pt-BR" dirty="0"/>
              <a:t> de espessura e sem efeitos (3D, duplicada, com sombras etc.)</a:t>
            </a:r>
            <a:br>
              <a:rPr lang="pt-BR" dirty="0"/>
            </a:br>
            <a:br>
              <a:rPr lang="pt-BR" dirty="0"/>
            </a:br>
            <a:r>
              <a:rPr lang="pt-BR" b="1" dirty="0"/>
              <a:t>PAGINAÇÃO</a:t>
            </a:r>
            <a:br>
              <a:rPr lang="pt-BR" dirty="0"/>
            </a:br>
            <a:r>
              <a:rPr lang="pt-BR" dirty="0"/>
              <a:t>Obrigatória apenas a partir da segunda página da comunicação; deve ser centralizada no rodapé do documento.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3599" b="1" dirty="0"/>
          </a:p>
        </p:txBody>
      </p:sp>
      <p:sp>
        <p:nvSpPr>
          <p:cNvPr id="11267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857250" y="3946525"/>
            <a:ext cx="11495088" cy="4764088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O endereço https://ifes.edu.br/comunicacao contém informações importantes sobre comunicação e procedimentos do </a:t>
            </a:r>
            <a:r>
              <a:rPr lang="pt-BR" dirty="0" err="1">
                <a:solidFill>
                  <a:schemeClr val="tx1"/>
                </a:solidFill>
              </a:rPr>
              <a:t>Ifes</a:t>
            </a:r>
            <a:r>
              <a:rPr lang="pt-BR" dirty="0">
                <a:solidFill>
                  <a:schemeClr val="tx1"/>
                </a:solidFill>
              </a:rPr>
              <a:t>, incluindo manuais e guias sobre padronização de documentos, aplicação de logomarca institucional, download das logomarcas, Política de Comunicação, entre outros.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sp>
        <p:nvSpPr>
          <p:cNvPr id="7171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525463" y="2211388"/>
            <a:ext cx="12168187" cy="410527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pt-BR"/>
          </a:p>
          <a:p>
            <a:pPr>
              <a:buFont typeface="Wingdings" pitchFamily="2" charset="2"/>
              <a:buChar char="ü"/>
            </a:pPr>
            <a:endParaRPr lang="pt-BR"/>
          </a:p>
          <a:p>
            <a:pPr>
              <a:buFont typeface="Wingdings" pitchFamily="2" charset="2"/>
              <a:buChar char="ü"/>
            </a:pPr>
            <a:endParaRPr lang="pt-BR"/>
          </a:p>
          <a:p>
            <a:pPr>
              <a:buFont typeface="Times New Roman" pitchFamily="18" charset="0"/>
              <a:buNone/>
            </a:pPr>
            <a:endParaRPr lang="pt-BR"/>
          </a:p>
          <a:p>
            <a:pPr>
              <a:buFont typeface="Times New Roman" pitchFamily="18" charset="0"/>
              <a:buNone/>
            </a:pPr>
            <a:endParaRPr lang="pt-BR"/>
          </a:p>
          <a:p>
            <a:pPr algn="just">
              <a:buFont typeface="Wingdings" pitchFamily="2" charset="2"/>
              <a:buChar char="ü"/>
            </a:pPr>
            <a:endParaRPr lang="pt-BR"/>
          </a:p>
        </p:txBody>
      </p:sp>
      <p:pic>
        <p:nvPicPr>
          <p:cNvPr id="7172" name="Picture 5" descr="C:\Users\1104531.UPD1\Desktop\GEDOC APRES\sipac 1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6900" y="2211388"/>
            <a:ext cx="11995150" cy="6408737"/>
          </a:xfrm>
          <a:noFill/>
        </p:spPr>
      </p:pic>
      <p:sp>
        <p:nvSpPr>
          <p:cNvPr id="7173" name="Seta para baixo 6"/>
          <p:cNvSpPr>
            <a:spLocks noChangeArrowheads="1"/>
          </p:cNvSpPr>
          <p:nvPr/>
        </p:nvSpPr>
        <p:spPr bwMode="auto">
          <a:xfrm>
            <a:off x="1749425" y="4587875"/>
            <a:ext cx="287338" cy="1296988"/>
          </a:xfrm>
          <a:prstGeom prst="downArrow">
            <a:avLst>
              <a:gd name="adj1" fmla="val 50000"/>
              <a:gd name="adj2" fmla="val 501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9874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sp>
        <p:nvSpPr>
          <p:cNvPr id="8195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525463" y="2211388"/>
            <a:ext cx="12168187" cy="410527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pt-BR"/>
          </a:p>
          <a:p>
            <a:pPr>
              <a:buFont typeface="Wingdings" pitchFamily="2" charset="2"/>
              <a:buChar char="ü"/>
            </a:pPr>
            <a:endParaRPr lang="pt-BR"/>
          </a:p>
          <a:p>
            <a:pPr>
              <a:buFont typeface="Wingdings" pitchFamily="2" charset="2"/>
              <a:buChar char="ü"/>
            </a:pPr>
            <a:endParaRPr lang="pt-BR"/>
          </a:p>
          <a:p>
            <a:pPr>
              <a:buFont typeface="Times New Roman" pitchFamily="18" charset="0"/>
              <a:buNone/>
            </a:pPr>
            <a:endParaRPr lang="pt-BR"/>
          </a:p>
          <a:p>
            <a:pPr>
              <a:buFont typeface="Times New Roman" pitchFamily="18" charset="0"/>
              <a:buNone/>
            </a:pPr>
            <a:endParaRPr lang="pt-BR"/>
          </a:p>
          <a:p>
            <a:pPr algn="just">
              <a:buFont typeface="Wingdings" pitchFamily="2" charset="2"/>
              <a:buChar char="ü"/>
            </a:pPr>
            <a:endParaRPr lang="pt-BR"/>
          </a:p>
        </p:txBody>
      </p:sp>
      <p:sp>
        <p:nvSpPr>
          <p:cNvPr id="8196" name="Espaço Reservado para Conteúdo 4"/>
          <p:cNvSpPr>
            <a:spLocks noGrp="1"/>
          </p:cNvSpPr>
          <p:nvPr>
            <p:ph sz="quarter" idx="4"/>
          </p:nvPr>
        </p:nvSpPr>
        <p:spPr>
          <a:xfrm>
            <a:off x="741363" y="1635125"/>
            <a:ext cx="11610975" cy="6985000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endParaRPr lang="pt-BR" b="1"/>
          </a:p>
          <a:p>
            <a:pPr algn="just">
              <a:buFont typeface="Arial" charset="0"/>
              <a:buChar char="•"/>
            </a:pPr>
            <a:r>
              <a:rPr lang="pt-BR" sz="2500" b="1"/>
              <a:t>O Sistema de Protocolo </a:t>
            </a:r>
            <a:r>
              <a:rPr lang="pt-BR" sz="2500"/>
              <a:t>- é parte do Sistema Integrado de Patrimônio, Administração e Contratos (SIPAC). </a:t>
            </a:r>
          </a:p>
          <a:p>
            <a:pPr algn="just">
              <a:buFont typeface="Arial" charset="0"/>
              <a:buChar char="•"/>
            </a:pPr>
            <a:r>
              <a:rPr lang="pt-BR" sz="2500"/>
              <a:t>O objetivo é auxiliar a gestão documental na instituição, abrangendo o controle de Processos, </a:t>
            </a:r>
            <a:r>
              <a:rPr lang="pt-BR" sz="2500" u="sng"/>
              <a:t>Documentos</a:t>
            </a:r>
            <a:r>
              <a:rPr lang="pt-BR" sz="2500"/>
              <a:t> e Memorandos Eletrônicos com informações de registro, conteúdo, tramitações e despachos. </a:t>
            </a:r>
          </a:p>
          <a:p>
            <a:pPr algn="ctr"/>
            <a:r>
              <a:rPr lang="pt-BR" sz="2500" b="1"/>
              <a:t>PADRÃO OFÍCIO</a:t>
            </a:r>
          </a:p>
          <a:p>
            <a:pPr algn="just"/>
            <a:r>
              <a:rPr lang="pt-BR" sz="2800"/>
              <a:t>O Manual de Redação da Presidência da República, no ano de 2018, passou a usar o termo </a:t>
            </a:r>
            <a:r>
              <a:rPr lang="pt-BR" sz="2800" b="1"/>
              <a:t>PADRÃO OFÍCIO </a:t>
            </a:r>
            <a:r>
              <a:rPr lang="pt-BR" sz="2800"/>
              <a:t>para três tipos de expedientes que se diferenciavam pela finalidade: o ofício, o aviso e o memorando. Na nova edição do manual as distinções foram abolidas e passou-se a utilizar o termo ofício nas três hipóteses.</a:t>
            </a:r>
          </a:p>
          <a:p>
            <a:pPr algn="just"/>
            <a:r>
              <a:rPr lang="pt-BR" sz="2800"/>
              <a:t>Com o objetivo de uniformizá-los, adotou-se a nomenclatura e diagramação únicas, que segue o que chamamos de padrão ofício. </a:t>
            </a:r>
          </a:p>
          <a:p>
            <a:pPr algn="just"/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668338" y="987425"/>
            <a:ext cx="12025312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pic>
        <p:nvPicPr>
          <p:cNvPr id="9219" name="Picture 2" descr="C:\Users\1104531.UPD1\Desktop\GEDOC APRES\memorando_ou_oficio1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44600" y="1563688"/>
            <a:ext cx="7226300" cy="7396162"/>
          </a:xfrm>
          <a:noFill/>
        </p:spPr>
      </p:pic>
      <p:sp>
        <p:nvSpPr>
          <p:cNvPr id="7" name="CaixaDeTexto 6"/>
          <p:cNvSpPr txBox="1"/>
          <p:nvPr/>
        </p:nvSpPr>
        <p:spPr>
          <a:xfrm>
            <a:off x="8877300" y="2643188"/>
            <a:ext cx="3457575" cy="19399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solidFill>
                  <a:schemeClr val="tx1"/>
                </a:solidFill>
              </a:rPr>
              <a:t>Mensagem de notícias do </a:t>
            </a:r>
            <a:r>
              <a:rPr lang="pt-BR" sz="2400" dirty="0" err="1">
                <a:solidFill>
                  <a:schemeClr val="tx1"/>
                </a:solidFill>
              </a:rPr>
              <a:t>Ifes</a:t>
            </a:r>
            <a:r>
              <a:rPr lang="pt-BR" sz="2400" dirty="0">
                <a:solidFill>
                  <a:schemeClr val="tx1"/>
                </a:solidFill>
              </a:rPr>
              <a:t> , que inclusive recebemos por e-mail em 27 de maio de 2020.</a:t>
            </a:r>
            <a:r>
              <a:rPr lang="pt-BR" sz="2400" dirty="0"/>
              <a:t> </a:t>
            </a:r>
          </a:p>
        </p:txBody>
      </p:sp>
      <p:sp>
        <p:nvSpPr>
          <p:cNvPr id="9221" name="Seta para baixo 7"/>
          <p:cNvSpPr>
            <a:spLocks noChangeArrowheads="1"/>
          </p:cNvSpPr>
          <p:nvPr/>
        </p:nvSpPr>
        <p:spPr bwMode="auto">
          <a:xfrm>
            <a:off x="2901950" y="1131888"/>
            <a:ext cx="647700" cy="1800225"/>
          </a:xfrm>
          <a:prstGeom prst="downArrow">
            <a:avLst>
              <a:gd name="adj1" fmla="val 50000"/>
              <a:gd name="adj2" fmla="val 5002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I Ciclo de Estudos Administrativos - Cronograma</a:t>
            </a: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sz="quarter" idx="4"/>
          </p:nvPr>
        </p:nvGraphicFramePr>
        <p:xfrm>
          <a:off x="668338" y="2427288"/>
          <a:ext cx="11665296" cy="5217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8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 marL="91445" marR="9144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Pauta</a:t>
                      </a:r>
                    </a:p>
                  </a:txBody>
                  <a:tcPr marL="91445" marR="9144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Responsáveis</a:t>
                      </a:r>
                    </a:p>
                  </a:txBody>
                  <a:tcPr marL="91445" marR="9144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</a:rPr>
                        <a:t>Observação</a:t>
                      </a:r>
                    </a:p>
                  </a:txBody>
                  <a:tcPr marL="91445" marR="9144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600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02/07/2020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Comunicação Social e Protocolo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Paula (CCSE), Eliete (CGB) e Cláudia (CPR)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738" indent="-185738" algn="just">
                        <a:buFontTx/>
                        <a:buChar char="-"/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Fluxos e Procedimentos </a:t>
                      </a:r>
                    </a:p>
                    <a:p>
                      <a:pPr marL="185738" indent="-185738" algn="just">
                        <a:buFontTx/>
                        <a:buChar char="-"/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GEDOC e SIPAC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616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09/07/2020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Material (Almoxarifado) e Patrimônio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Adiles (CMS) e Otmar (CMP)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738" indent="-185738" algn="just">
                        <a:buFontTx/>
                        <a:buChar char="-"/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Rotinas/Fluxos e Controles </a:t>
                      </a:r>
                    </a:p>
                    <a:p>
                      <a:pPr marL="185738" indent="-185738" algn="just">
                        <a:buFontTx/>
                        <a:buChar char="-"/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Almoxarifado Virtual e SIADS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616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03/09/2020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/>
                        <a:t>Licitação, Compras e Contratos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/>
                        <a:t>Márcio (CLC) e Fabiana (CGC)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Rotinas/Fluxos e Fiscalização  </a:t>
                      </a:r>
                    </a:p>
                    <a:p>
                      <a:pPr marL="185738" marR="0" lvl="0" indent="-1857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SICAF e SIASG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616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10/09/2020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Execução Orçamentária e Contabilidade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Matheus (CEF), Sandra (CCO)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738" indent="-185738" algn="just">
                        <a:buFontTx/>
                        <a:buChar char="-"/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Rotinas/Fluxos e Conformidade </a:t>
                      </a:r>
                    </a:p>
                    <a:p>
                      <a:pPr marL="185738" indent="-185738" algn="just">
                        <a:buFontTx/>
                        <a:buChar char="-"/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SIAFI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05/11/2020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Serviços Gerais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João (CEM), Camilo (CAT), José Edmar (OBM)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- Formalização da Demanda e Controles 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6399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12/11/2020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/>
                        <a:t>Funcionamento da Fazenda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/>
                        <a:t>Daniel (AGR), Aristides (ZOO), Marcelo (MR), Diomedes (CIN) 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/>
                        <a:t>- Projetos de Produção, Rotina e Controles</a:t>
                      </a:r>
                    </a:p>
                  </a:txBody>
                  <a:tcPr marL="72004" marR="72004" marT="36001" marB="36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2438" y="1203325"/>
            <a:ext cx="12025312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pic>
        <p:nvPicPr>
          <p:cNvPr id="10243" name="Picture 2" descr="C:\Users\1104531.UPD1\Desktop\GEDOC APRES\memorando_ou_oficio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65325" y="1851025"/>
            <a:ext cx="9234488" cy="6751638"/>
          </a:xfrm>
          <a:noFill/>
        </p:spPr>
      </p:pic>
      <p:sp>
        <p:nvSpPr>
          <p:cNvPr id="10244" name="Seta para baixo 7"/>
          <p:cNvSpPr>
            <a:spLocks noChangeArrowheads="1"/>
          </p:cNvSpPr>
          <p:nvPr/>
        </p:nvSpPr>
        <p:spPr bwMode="auto">
          <a:xfrm rot="-4019548">
            <a:off x="1370807" y="737394"/>
            <a:ext cx="649287" cy="1800225"/>
          </a:xfrm>
          <a:prstGeom prst="downArrow">
            <a:avLst>
              <a:gd name="adj1" fmla="val 50000"/>
              <a:gd name="adj2" fmla="val 4990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sp>
        <p:nvSpPr>
          <p:cNvPr id="11267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525463" y="2211388"/>
            <a:ext cx="12168187" cy="410527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pt-BR"/>
          </a:p>
          <a:p>
            <a:pPr>
              <a:buFont typeface="Wingdings" pitchFamily="2" charset="2"/>
              <a:buChar char="ü"/>
            </a:pPr>
            <a:endParaRPr lang="pt-BR"/>
          </a:p>
          <a:p>
            <a:pPr>
              <a:buFont typeface="Wingdings" pitchFamily="2" charset="2"/>
              <a:buChar char="ü"/>
            </a:pPr>
            <a:endParaRPr lang="pt-BR"/>
          </a:p>
          <a:p>
            <a:pPr>
              <a:buFont typeface="Times New Roman" pitchFamily="18" charset="0"/>
              <a:buNone/>
            </a:pPr>
            <a:endParaRPr lang="pt-BR"/>
          </a:p>
          <a:p>
            <a:pPr>
              <a:buFont typeface="Times New Roman" pitchFamily="18" charset="0"/>
              <a:buNone/>
            </a:pPr>
            <a:endParaRPr lang="pt-BR"/>
          </a:p>
          <a:p>
            <a:pPr algn="just">
              <a:buFont typeface="Wingdings" pitchFamily="2" charset="2"/>
              <a:buChar char="ü"/>
            </a:pPr>
            <a:endParaRPr lang="pt-BR"/>
          </a:p>
        </p:txBody>
      </p:sp>
      <p:pic>
        <p:nvPicPr>
          <p:cNvPr id="11268" name="Picture 5" descr="C:\Users\1104531.UPD1\Desktop\GEDOC APRES\SIPAC 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538" y="2211388"/>
            <a:ext cx="12557125" cy="5976937"/>
          </a:xfrm>
          <a:noFill/>
        </p:spPr>
      </p:pic>
      <p:sp>
        <p:nvSpPr>
          <p:cNvPr id="11269" name="Seta para baixo 6"/>
          <p:cNvSpPr>
            <a:spLocks noChangeArrowheads="1"/>
          </p:cNvSpPr>
          <p:nvPr/>
        </p:nvSpPr>
        <p:spPr bwMode="auto">
          <a:xfrm>
            <a:off x="2109788" y="1203325"/>
            <a:ext cx="647700" cy="1655763"/>
          </a:xfrm>
          <a:prstGeom prst="downArrow">
            <a:avLst>
              <a:gd name="adj1" fmla="val 50000"/>
              <a:gd name="adj2" fmla="val 5001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9874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pic>
        <p:nvPicPr>
          <p:cNvPr id="12291" name="Picture 6" descr="C:\Users\1104531.UPD1\Desktop\GEDOC APRES\SIPAC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635125"/>
            <a:ext cx="1276667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Seta para a esquerda 7"/>
          <p:cNvSpPr>
            <a:spLocks noChangeArrowheads="1"/>
          </p:cNvSpPr>
          <p:nvPr/>
        </p:nvSpPr>
        <p:spPr bwMode="auto">
          <a:xfrm rot="-1826710">
            <a:off x="2181225" y="1635125"/>
            <a:ext cx="1368425" cy="431800"/>
          </a:xfrm>
          <a:prstGeom prst="lef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12293" name="Seta para a esquerda 7"/>
          <p:cNvSpPr>
            <a:spLocks noChangeArrowheads="1"/>
          </p:cNvSpPr>
          <p:nvPr/>
        </p:nvSpPr>
        <p:spPr bwMode="auto">
          <a:xfrm rot="-1826710">
            <a:off x="4429125" y="6200775"/>
            <a:ext cx="1368425" cy="431800"/>
          </a:xfrm>
          <a:prstGeom prst="lef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9874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sp>
        <p:nvSpPr>
          <p:cNvPr id="13315" name="Seta para a esquerda 7"/>
          <p:cNvSpPr>
            <a:spLocks noChangeArrowheads="1"/>
          </p:cNvSpPr>
          <p:nvPr/>
        </p:nvSpPr>
        <p:spPr bwMode="auto">
          <a:xfrm rot="-2653742">
            <a:off x="7105650" y="1476375"/>
            <a:ext cx="1368425" cy="431800"/>
          </a:xfrm>
          <a:prstGeom prst="lef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pic>
        <p:nvPicPr>
          <p:cNvPr id="13316" name="Picture 2" descr="C:\Users\1104531.UPD1\Desktop\GEDOC APRES\sipac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2211388"/>
            <a:ext cx="12679363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Seta para a esquerda 7"/>
          <p:cNvSpPr>
            <a:spLocks noChangeArrowheads="1"/>
          </p:cNvSpPr>
          <p:nvPr/>
        </p:nvSpPr>
        <p:spPr bwMode="auto">
          <a:xfrm rot="-5733545">
            <a:off x="698500" y="5529263"/>
            <a:ext cx="1368425" cy="431800"/>
          </a:xfrm>
          <a:prstGeom prst="lef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668338" y="987425"/>
            <a:ext cx="12025312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pic>
        <p:nvPicPr>
          <p:cNvPr id="14339" name="Picture 4" descr="C:\Users\1104531.UPD1\Desktop\GEDOC APRES\sipac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638" y="1492250"/>
            <a:ext cx="11510962" cy="712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Seta para a direita 5"/>
          <p:cNvSpPr>
            <a:spLocks noChangeArrowheads="1"/>
          </p:cNvSpPr>
          <p:nvPr/>
        </p:nvSpPr>
        <p:spPr bwMode="auto">
          <a:xfrm rot="9441950">
            <a:off x="5815013" y="1741488"/>
            <a:ext cx="2952750" cy="576262"/>
          </a:xfrm>
          <a:prstGeom prst="rightArrow">
            <a:avLst>
              <a:gd name="adj1" fmla="val 50000"/>
              <a:gd name="adj2" fmla="val 499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14341" name="Seta para a direita 6"/>
          <p:cNvSpPr>
            <a:spLocks noChangeArrowheads="1"/>
          </p:cNvSpPr>
          <p:nvPr/>
        </p:nvSpPr>
        <p:spPr bwMode="auto">
          <a:xfrm rot="8929788">
            <a:off x="9810750" y="3836988"/>
            <a:ext cx="2952750" cy="576262"/>
          </a:xfrm>
          <a:prstGeom prst="rightArrow">
            <a:avLst>
              <a:gd name="adj1" fmla="val 50000"/>
              <a:gd name="adj2" fmla="val 499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9874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pic>
        <p:nvPicPr>
          <p:cNvPr id="15363" name="Picture 2" descr="C:\Users\1104531.UPD1\Desktop\GEDOC APRES\documento 6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44600" y="1708150"/>
            <a:ext cx="10656888" cy="7127875"/>
          </a:xfrm>
          <a:noFill/>
        </p:spPr>
      </p:pic>
      <p:sp>
        <p:nvSpPr>
          <p:cNvPr id="15364" name="Seta para baixo 3"/>
          <p:cNvSpPr>
            <a:spLocks noChangeArrowheads="1"/>
          </p:cNvSpPr>
          <p:nvPr/>
        </p:nvSpPr>
        <p:spPr bwMode="auto">
          <a:xfrm>
            <a:off x="2325688" y="5308600"/>
            <a:ext cx="358775" cy="1655763"/>
          </a:xfrm>
          <a:prstGeom prst="downArrow">
            <a:avLst>
              <a:gd name="adj1" fmla="val 50000"/>
              <a:gd name="adj2" fmla="val 501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pic>
        <p:nvPicPr>
          <p:cNvPr id="16387" name="Picture 4" descr="C:\Users\1104531.UPD1\Desktop\GEDOC APRES\documento 7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3163" y="2114550"/>
            <a:ext cx="11017250" cy="6667500"/>
          </a:xfrm>
          <a:noFill/>
        </p:spPr>
      </p:pic>
      <p:sp>
        <p:nvSpPr>
          <p:cNvPr id="16388" name="Seta para baixo 4"/>
          <p:cNvSpPr>
            <a:spLocks noChangeArrowheads="1"/>
          </p:cNvSpPr>
          <p:nvPr/>
        </p:nvSpPr>
        <p:spPr bwMode="auto">
          <a:xfrm>
            <a:off x="3765550" y="1492250"/>
            <a:ext cx="503238" cy="1727200"/>
          </a:xfrm>
          <a:prstGeom prst="downArrow">
            <a:avLst>
              <a:gd name="adj1" fmla="val 50000"/>
              <a:gd name="adj2" fmla="val 500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16389" name="Seta para baixo 5"/>
          <p:cNvSpPr>
            <a:spLocks noChangeArrowheads="1"/>
          </p:cNvSpPr>
          <p:nvPr/>
        </p:nvSpPr>
        <p:spPr bwMode="auto">
          <a:xfrm rot="-7305637">
            <a:off x="2291556" y="5112544"/>
            <a:ext cx="504825" cy="1728788"/>
          </a:xfrm>
          <a:prstGeom prst="downArrow">
            <a:avLst>
              <a:gd name="adj1" fmla="val 50000"/>
              <a:gd name="adj2" fmla="val 4994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16390" name="Seta para baixo 6"/>
          <p:cNvSpPr>
            <a:spLocks noChangeArrowheads="1"/>
          </p:cNvSpPr>
          <p:nvPr/>
        </p:nvSpPr>
        <p:spPr bwMode="auto">
          <a:xfrm rot="4325436">
            <a:off x="8445500" y="6821488"/>
            <a:ext cx="503237" cy="1728788"/>
          </a:xfrm>
          <a:prstGeom prst="downArrow">
            <a:avLst>
              <a:gd name="adj1" fmla="val 50000"/>
              <a:gd name="adj2" fmla="val 5009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16391" name="Seta para baixo 7"/>
          <p:cNvSpPr>
            <a:spLocks noChangeArrowheads="1"/>
          </p:cNvSpPr>
          <p:nvPr/>
        </p:nvSpPr>
        <p:spPr bwMode="auto">
          <a:xfrm rot="-10370518">
            <a:off x="4230688" y="6629400"/>
            <a:ext cx="504825" cy="1727200"/>
          </a:xfrm>
          <a:prstGeom prst="downArrow">
            <a:avLst>
              <a:gd name="adj1" fmla="val 50000"/>
              <a:gd name="adj2" fmla="val 4989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915988"/>
            <a:ext cx="12025313" cy="541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pic>
        <p:nvPicPr>
          <p:cNvPr id="17411" name="Picture 2" descr="C:\Users\1104531.UPD1\Desktop\GEDOC APRES\documento 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63" y="1419225"/>
            <a:ext cx="11952287" cy="72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Seta para a direita 5"/>
          <p:cNvSpPr>
            <a:spLocks noChangeArrowheads="1"/>
          </p:cNvSpPr>
          <p:nvPr/>
        </p:nvSpPr>
        <p:spPr bwMode="auto">
          <a:xfrm rot="1814165">
            <a:off x="3027363" y="833438"/>
            <a:ext cx="1984375" cy="576262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17413" name="Seta para a direita 6"/>
          <p:cNvSpPr>
            <a:spLocks noChangeArrowheads="1"/>
          </p:cNvSpPr>
          <p:nvPr/>
        </p:nvSpPr>
        <p:spPr bwMode="auto">
          <a:xfrm rot="8939984">
            <a:off x="9028113" y="3473450"/>
            <a:ext cx="1984375" cy="576263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17414" name="Seta para a direita 7"/>
          <p:cNvSpPr>
            <a:spLocks noChangeArrowheads="1"/>
          </p:cNvSpPr>
          <p:nvPr/>
        </p:nvSpPr>
        <p:spPr bwMode="auto">
          <a:xfrm rot="10800000">
            <a:off x="7366000" y="5740400"/>
            <a:ext cx="1984375" cy="576263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17415" name="Seta para a direita 8"/>
          <p:cNvSpPr>
            <a:spLocks noChangeArrowheads="1"/>
          </p:cNvSpPr>
          <p:nvPr/>
        </p:nvSpPr>
        <p:spPr bwMode="auto">
          <a:xfrm rot="10800000">
            <a:off x="8085138" y="7612063"/>
            <a:ext cx="1984375" cy="576262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9874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pic>
        <p:nvPicPr>
          <p:cNvPr id="18435" name="Picture 2" descr="C:\Users\1104531.UPD1\Desktop\GEDOC APRES\documento 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1419225"/>
            <a:ext cx="11253788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eta para a direita 4"/>
          <p:cNvSpPr>
            <a:spLocks noChangeArrowheads="1"/>
          </p:cNvSpPr>
          <p:nvPr/>
        </p:nvSpPr>
        <p:spPr bwMode="auto">
          <a:xfrm rot="8492597">
            <a:off x="7653338" y="915988"/>
            <a:ext cx="2016125" cy="360362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18437" name="Seta para a direita 5"/>
          <p:cNvSpPr>
            <a:spLocks noChangeArrowheads="1"/>
          </p:cNvSpPr>
          <p:nvPr/>
        </p:nvSpPr>
        <p:spPr bwMode="auto">
          <a:xfrm rot="8492597">
            <a:off x="8483600" y="3375025"/>
            <a:ext cx="2016125" cy="360363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18438" name="Seta para a direita 6"/>
          <p:cNvSpPr>
            <a:spLocks noChangeArrowheads="1"/>
          </p:cNvSpPr>
          <p:nvPr/>
        </p:nvSpPr>
        <p:spPr bwMode="auto">
          <a:xfrm rot="8492597">
            <a:off x="7907338" y="7119938"/>
            <a:ext cx="2016125" cy="360362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9874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pic>
        <p:nvPicPr>
          <p:cNvPr id="19459" name="Picture 2" descr="C:\Users\1104531.UPD1\Desktop\GEDOC APRES\documento 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25" y="1419225"/>
            <a:ext cx="11160125" cy="73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Seta para a direita 4"/>
          <p:cNvSpPr>
            <a:spLocks noChangeArrowheads="1"/>
          </p:cNvSpPr>
          <p:nvPr/>
        </p:nvSpPr>
        <p:spPr bwMode="auto">
          <a:xfrm rot="8762578">
            <a:off x="9999663" y="860425"/>
            <a:ext cx="1773237" cy="544513"/>
          </a:xfrm>
          <a:prstGeom prst="rightArrow">
            <a:avLst>
              <a:gd name="adj1" fmla="val 50000"/>
              <a:gd name="adj2" fmla="val 4994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19461" name="Seta para a direita 7"/>
          <p:cNvSpPr>
            <a:spLocks noChangeArrowheads="1"/>
          </p:cNvSpPr>
          <p:nvPr/>
        </p:nvSpPr>
        <p:spPr bwMode="auto">
          <a:xfrm rot="8762578">
            <a:off x="8013700" y="2876550"/>
            <a:ext cx="1774825" cy="544513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19462" name="Seta para a direita 8"/>
          <p:cNvSpPr>
            <a:spLocks noChangeArrowheads="1"/>
          </p:cNvSpPr>
          <p:nvPr/>
        </p:nvSpPr>
        <p:spPr bwMode="auto">
          <a:xfrm rot="8762578">
            <a:off x="11229975" y="4532313"/>
            <a:ext cx="1773238" cy="544512"/>
          </a:xfrm>
          <a:prstGeom prst="rightArrow">
            <a:avLst>
              <a:gd name="adj1" fmla="val 50000"/>
              <a:gd name="adj2" fmla="val 4994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19463" name="Seta para a direita 9"/>
          <p:cNvSpPr>
            <a:spLocks noChangeArrowheads="1"/>
          </p:cNvSpPr>
          <p:nvPr/>
        </p:nvSpPr>
        <p:spPr bwMode="auto">
          <a:xfrm rot="-2188987">
            <a:off x="3825875" y="8374063"/>
            <a:ext cx="1773238" cy="544512"/>
          </a:xfrm>
          <a:prstGeom prst="rightArrow">
            <a:avLst>
              <a:gd name="adj1" fmla="val 50000"/>
              <a:gd name="adj2" fmla="val 4994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 bwMode="auto">
          <a:xfrm>
            <a:off x="2929706" y="2804304"/>
            <a:ext cx="7000924" cy="5786478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COMUNICAÇÃO</a:t>
            </a:r>
          </a:p>
        </p:txBody>
      </p:sp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Comunicação Institucional</a:t>
            </a:r>
          </a:p>
        </p:txBody>
      </p:sp>
      <p:sp>
        <p:nvSpPr>
          <p:cNvPr id="4099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786566" y="2304238"/>
            <a:ext cx="11495088" cy="7002468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pt-BR" dirty="0"/>
          </a:p>
        </p:txBody>
      </p:sp>
      <p:sp>
        <p:nvSpPr>
          <p:cNvPr id="8" name="Elipse 7"/>
          <p:cNvSpPr/>
          <p:nvPr/>
        </p:nvSpPr>
        <p:spPr bwMode="auto">
          <a:xfrm>
            <a:off x="3215458" y="3161494"/>
            <a:ext cx="6429420" cy="5214974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P</a:t>
            </a:r>
            <a:r>
              <a:rPr lang="pt-BR" b="1" dirty="0">
                <a:solidFill>
                  <a:schemeClr val="tx1"/>
                </a:solidFill>
                <a:ea typeface="Microsoft YaHei" charset="-122"/>
              </a:rPr>
              <a:t>úblico Externo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pt-BR" b="1" dirty="0">
              <a:solidFill>
                <a:schemeClr val="tx1"/>
              </a:solidFill>
              <a:ea typeface="Microsoft YaHei" charset="-122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dirty="0">
                <a:solidFill>
                  <a:schemeClr val="tx1"/>
                </a:solidFill>
              </a:rPr>
              <a:t>Familiares dos alunos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dirty="0">
                <a:solidFill>
                  <a:schemeClr val="tx1"/>
                </a:solidFill>
              </a:rPr>
              <a:t>Pesquisadores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dirty="0">
                <a:solidFill>
                  <a:schemeClr val="tx1"/>
                </a:solidFill>
              </a:rPr>
              <a:t>Produtores rurais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dirty="0">
                <a:solidFill>
                  <a:schemeClr val="tx1"/>
                </a:solidFill>
                <a:ea typeface="Microsoft YaHei" charset="-122"/>
              </a:rPr>
              <a:t>Fornecedores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4929970" y="5590386"/>
            <a:ext cx="3214710" cy="25717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   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Público</a:t>
            </a:r>
            <a:r>
              <a:rPr kumimoji="0" lang="pt-BR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 Interno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pt-BR" baseline="0" dirty="0">
              <a:solidFill>
                <a:schemeClr val="tx1"/>
              </a:solidFill>
              <a:ea typeface="Microsoft YaHei" charset="-122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t-BR" baseline="0" dirty="0">
                <a:solidFill>
                  <a:schemeClr val="tx1"/>
                </a:solidFill>
                <a:ea typeface="Microsoft YaHei" charset="-122"/>
              </a:rPr>
              <a:t>Servidores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t-BR" baseline="0" dirty="0">
                <a:solidFill>
                  <a:schemeClr val="tx1"/>
                </a:solidFill>
                <a:ea typeface="Microsoft YaHei" charset="-122"/>
              </a:rPr>
              <a:t>Estudantes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18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Colaboradores</a:t>
            </a:r>
            <a:endParaRPr kumimoji="0" lang="pt-B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9874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pic>
        <p:nvPicPr>
          <p:cNvPr id="20483" name="Picture 2" descr="C:\Users\1104531.UPD1\Desktop\GEDOC APRES\documento 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1492250"/>
            <a:ext cx="11333162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Seta para a direita 4"/>
          <p:cNvSpPr>
            <a:spLocks noChangeArrowheads="1"/>
          </p:cNvSpPr>
          <p:nvPr/>
        </p:nvSpPr>
        <p:spPr bwMode="auto">
          <a:xfrm rot="7382423">
            <a:off x="11229182" y="1221581"/>
            <a:ext cx="1773238" cy="542925"/>
          </a:xfrm>
          <a:prstGeom prst="rightArrow">
            <a:avLst>
              <a:gd name="adj1" fmla="val 50000"/>
              <a:gd name="adj2" fmla="val 5009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20485" name="Seta para a direita 7"/>
          <p:cNvSpPr>
            <a:spLocks noChangeArrowheads="1"/>
          </p:cNvSpPr>
          <p:nvPr/>
        </p:nvSpPr>
        <p:spPr bwMode="auto">
          <a:xfrm rot="9838177">
            <a:off x="7700963" y="7061200"/>
            <a:ext cx="1801812" cy="542925"/>
          </a:xfrm>
          <a:prstGeom prst="rightArrow">
            <a:avLst>
              <a:gd name="adj1" fmla="val 50000"/>
              <a:gd name="adj2" fmla="val 5010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9874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pic>
        <p:nvPicPr>
          <p:cNvPr id="21507" name="Picture 2" descr="C:\Users\1104531.UPD1\Desktop\GEDOC APRES\sipac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2355850"/>
            <a:ext cx="12765087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Seta para a direita 7"/>
          <p:cNvSpPr>
            <a:spLocks noChangeArrowheads="1"/>
          </p:cNvSpPr>
          <p:nvPr/>
        </p:nvSpPr>
        <p:spPr bwMode="auto">
          <a:xfrm rot="7190410">
            <a:off x="5924550" y="2279650"/>
            <a:ext cx="1801813" cy="544513"/>
          </a:xfrm>
          <a:prstGeom prst="rightArrow">
            <a:avLst>
              <a:gd name="adj1" fmla="val 50000"/>
              <a:gd name="adj2" fmla="val 4995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9874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pic>
        <p:nvPicPr>
          <p:cNvPr id="22531" name="Picture 2" descr="C:\Users\1104531.UPD1\Desktop\GEDOC APRES\sipac 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779588"/>
            <a:ext cx="12415838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Seta para a direita 7"/>
          <p:cNvSpPr>
            <a:spLocks noChangeArrowheads="1"/>
          </p:cNvSpPr>
          <p:nvPr/>
        </p:nvSpPr>
        <p:spPr bwMode="auto">
          <a:xfrm rot="7190410">
            <a:off x="5565775" y="3721100"/>
            <a:ext cx="1800225" cy="542925"/>
          </a:xfrm>
          <a:prstGeom prst="rightArrow">
            <a:avLst>
              <a:gd name="adj1" fmla="val 50000"/>
              <a:gd name="adj2" fmla="val 5005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9874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pic>
        <p:nvPicPr>
          <p:cNvPr id="23555" name="Picture 3" descr="C:\Users\1104531.UPD1\Desktop\GEDOC APRES\sipac 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3" y="1563688"/>
            <a:ext cx="9844087" cy="767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Seta para a direita 4"/>
          <p:cNvSpPr>
            <a:spLocks noChangeArrowheads="1"/>
          </p:cNvSpPr>
          <p:nvPr/>
        </p:nvSpPr>
        <p:spPr bwMode="auto">
          <a:xfrm rot="-9234019">
            <a:off x="6026150" y="8262938"/>
            <a:ext cx="1773238" cy="542925"/>
          </a:xfrm>
          <a:prstGeom prst="rightArrow">
            <a:avLst>
              <a:gd name="adj1" fmla="val 50000"/>
              <a:gd name="adj2" fmla="val 5009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23557" name="Seta para a direita 7"/>
          <p:cNvSpPr>
            <a:spLocks noChangeArrowheads="1"/>
          </p:cNvSpPr>
          <p:nvPr/>
        </p:nvSpPr>
        <p:spPr bwMode="auto">
          <a:xfrm rot="9838177">
            <a:off x="9637713" y="7058025"/>
            <a:ext cx="1801812" cy="544513"/>
          </a:xfrm>
          <a:prstGeom prst="rightArrow">
            <a:avLst>
              <a:gd name="adj1" fmla="val 50000"/>
              <a:gd name="adj2" fmla="val 4995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23558" name="Seta para a direita 8"/>
          <p:cNvSpPr>
            <a:spLocks noChangeArrowheads="1"/>
          </p:cNvSpPr>
          <p:nvPr/>
        </p:nvSpPr>
        <p:spPr bwMode="auto">
          <a:xfrm rot="-8758914">
            <a:off x="9053513" y="5843588"/>
            <a:ext cx="2552700" cy="544512"/>
          </a:xfrm>
          <a:prstGeom prst="rightArrow">
            <a:avLst>
              <a:gd name="adj1" fmla="val 50000"/>
              <a:gd name="adj2" fmla="val 4996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9874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pic>
        <p:nvPicPr>
          <p:cNvPr id="24579" name="Picture 2" descr="C:\Users\1104531.UPD1\Desktop\GEDOC APRES\sipac 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708150"/>
            <a:ext cx="12587288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Seta para a direita 7"/>
          <p:cNvSpPr>
            <a:spLocks noChangeArrowheads="1"/>
          </p:cNvSpPr>
          <p:nvPr/>
        </p:nvSpPr>
        <p:spPr bwMode="auto">
          <a:xfrm rot="5400000">
            <a:off x="4432300" y="2552700"/>
            <a:ext cx="1801813" cy="544513"/>
          </a:xfrm>
          <a:prstGeom prst="rightArrow">
            <a:avLst>
              <a:gd name="adj1" fmla="val 50000"/>
              <a:gd name="adj2" fmla="val 4995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9874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SIPAC</a:t>
            </a:r>
          </a:p>
        </p:txBody>
      </p:sp>
      <p:pic>
        <p:nvPicPr>
          <p:cNvPr id="25603" name="Picture 2" descr="C:\Users\1104531.UPD1\Desktop\GEDOC APRES\sipac 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1779588"/>
            <a:ext cx="1263015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Seta para a direita 4"/>
          <p:cNvSpPr>
            <a:spLocks noChangeArrowheads="1"/>
          </p:cNvSpPr>
          <p:nvPr/>
        </p:nvSpPr>
        <p:spPr bwMode="auto">
          <a:xfrm rot="1912712">
            <a:off x="3990975" y="1054100"/>
            <a:ext cx="1773238" cy="544513"/>
          </a:xfrm>
          <a:prstGeom prst="rightArrow">
            <a:avLst>
              <a:gd name="adj1" fmla="val 50000"/>
              <a:gd name="adj2" fmla="val 4994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25605" name="Seta para a direita 8"/>
          <p:cNvSpPr>
            <a:spLocks noChangeArrowheads="1"/>
          </p:cNvSpPr>
          <p:nvPr/>
        </p:nvSpPr>
        <p:spPr bwMode="auto">
          <a:xfrm rot="-5183870">
            <a:off x="-282574" y="7218362"/>
            <a:ext cx="3071812" cy="544513"/>
          </a:xfrm>
          <a:prstGeom prst="rightArrow">
            <a:avLst>
              <a:gd name="adj1" fmla="val 50000"/>
              <a:gd name="adj2" fmla="val 4993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690" y="732602"/>
            <a:ext cx="11701463" cy="1342209"/>
          </a:xfrm>
        </p:spPr>
        <p:txBody>
          <a:bodyPr/>
          <a:lstStyle/>
          <a:p>
            <a:r>
              <a:rPr lang="pt-BR" sz="3600" b="1" dirty="0"/>
              <a:t>SIPAC </a:t>
            </a:r>
            <a:br>
              <a:rPr lang="pt-BR" sz="3200" b="1" dirty="0"/>
            </a:br>
            <a:r>
              <a:rPr lang="pt-BR" sz="3200" b="1" dirty="0"/>
              <a:t> </a:t>
            </a:r>
            <a:r>
              <a:rPr lang="pt-BR" sz="2400" b="1" dirty="0"/>
              <a:t>Sistema Integrado de Patrimônio, Administração e Contratos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2232801"/>
            <a:ext cx="10994267" cy="1143008"/>
          </a:xfrm>
        </p:spPr>
        <p:txBody>
          <a:bodyPr/>
          <a:lstStyle/>
          <a:p>
            <a:r>
              <a:rPr lang="pt-BR" dirty="0"/>
              <a:t>Possui vários Módulos</a:t>
            </a:r>
          </a:p>
          <a:p>
            <a:r>
              <a:rPr lang="pt-BR" dirty="0"/>
              <a:t>Um deles é o Protocolo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Espaço Reservado para Conteúdo 6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128" y="3661560"/>
            <a:ext cx="111443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3690" y="3732998"/>
            <a:ext cx="11494333" cy="4214842"/>
          </a:xfrm>
        </p:spPr>
        <p:txBody>
          <a:bodyPr/>
          <a:lstStyle/>
          <a:p>
            <a:r>
              <a:rPr lang="pt-BR" dirty="0"/>
              <a:t>Permite abrir Processos Eletrônicos</a:t>
            </a:r>
          </a:p>
          <a:p>
            <a:r>
              <a:rPr lang="pt-BR" dirty="0"/>
              <a:t>Cadastrar Documentos</a:t>
            </a:r>
          </a:p>
          <a:p>
            <a:endParaRPr lang="pt-BR" dirty="0"/>
          </a:p>
          <a:p>
            <a:r>
              <a:rPr lang="pt-BR" dirty="0"/>
              <a:t> DECRETO Nº 8.539, DE 8 DE OUTUBRO DE 2015  - Dispõe sobre o uso do meio eletrônico para a realização do processo administrativo no âmbito dos órgãos e das entidades da administração pública federal direta, autárquica e </a:t>
            </a:r>
            <a:r>
              <a:rPr lang="pt-BR" dirty="0" err="1"/>
              <a:t>fundacional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43690" y="1033467"/>
            <a:ext cx="11701463" cy="1342209"/>
          </a:xfrm>
        </p:spPr>
        <p:txBody>
          <a:bodyPr/>
          <a:lstStyle/>
          <a:p>
            <a:r>
              <a:rPr lang="pt-BR" sz="3600" b="1" dirty="0"/>
              <a:t>SIPAC </a:t>
            </a:r>
            <a:br>
              <a:rPr lang="pt-BR" sz="3200" b="1" dirty="0"/>
            </a:br>
            <a:r>
              <a:rPr lang="pt-BR" sz="3200" b="1" dirty="0"/>
              <a:t> </a:t>
            </a:r>
            <a:r>
              <a:rPr lang="pt-BR" sz="2400" b="1" dirty="0"/>
              <a:t>Sistema Integrado de Patrimônio, Administração e Contratos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11137143" cy="5618163"/>
          </a:xfrm>
        </p:spPr>
        <p:txBody>
          <a:bodyPr/>
          <a:lstStyle/>
          <a:p>
            <a:pPr algn="ctr">
              <a:buNone/>
            </a:pPr>
            <a:r>
              <a:rPr lang="pt-BR" b="1" u="sng" dirty="0"/>
              <a:t>Vantagens Processos Eletrônicos</a:t>
            </a:r>
          </a:p>
          <a:p>
            <a:pPr algn="ctr">
              <a:buNone/>
            </a:pPr>
            <a:endParaRPr lang="pt-BR" b="1" u="sng" dirty="0"/>
          </a:p>
          <a:p>
            <a:r>
              <a:rPr lang="pt-BR" dirty="0"/>
              <a:t>Facilita a localização dos Processos;</a:t>
            </a:r>
          </a:p>
          <a:p>
            <a:r>
              <a:rPr lang="pt-BR" dirty="0"/>
              <a:t>Agiliza a tramitação dos Processos entre as Unidades do Campus e para a Reitoria;</a:t>
            </a:r>
          </a:p>
          <a:p>
            <a:r>
              <a:rPr lang="pt-BR" dirty="0"/>
              <a:t>Possibilita aos interessados consultar os processos;</a:t>
            </a:r>
          </a:p>
          <a:p>
            <a:r>
              <a:rPr lang="pt-BR" dirty="0"/>
              <a:t>Transparência nas informações;</a:t>
            </a:r>
          </a:p>
          <a:p>
            <a:r>
              <a:rPr lang="pt-BR" dirty="0"/>
              <a:t>Diminui a utilização do papel.</a:t>
            </a:r>
          </a:p>
          <a:p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43690" y="1247781"/>
            <a:ext cx="11701463" cy="1342209"/>
          </a:xfrm>
        </p:spPr>
        <p:txBody>
          <a:bodyPr/>
          <a:lstStyle/>
          <a:p>
            <a:r>
              <a:rPr lang="pt-BR" sz="3600" b="1" dirty="0"/>
              <a:t>SIPAC </a:t>
            </a:r>
            <a:br>
              <a:rPr lang="pt-BR" sz="3200" b="1" dirty="0"/>
            </a:br>
            <a:r>
              <a:rPr lang="pt-BR" sz="3200" b="1" dirty="0"/>
              <a:t> </a:t>
            </a:r>
            <a:r>
              <a:rPr lang="pt-BR" sz="2400" b="1" dirty="0"/>
              <a:t>Sistema Integrado de Patrimônio, Administração e Contratos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1"/>
            <a:ext cx="10994267" cy="3569505"/>
          </a:xfrm>
        </p:spPr>
        <p:txBody>
          <a:bodyPr/>
          <a:lstStyle/>
          <a:p>
            <a:pPr algn="ctr">
              <a:buNone/>
            </a:pPr>
            <a:r>
              <a:rPr lang="pt-BR" b="1" u="sng" dirty="0"/>
              <a:t>Desafios do Processo Eletrônico</a:t>
            </a:r>
          </a:p>
          <a:p>
            <a:pPr algn="ctr">
              <a:buNone/>
            </a:pPr>
            <a:endParaRPr lang="pt-BR" dirty="0"/>
          </a:p>
          <a:p>
            <a:r>
              <a:rPr lang="pt-BR" dirty="0"/>
              <a:t>O Sistema de Protocolo ainda passa por adaptações;</a:t>
            </a:r>
          </a:p>
          <a:p>
            <a:r>
              <a:rPr lang="pt-BR" dirty="0"/>
              <a:t>Tem muitas Funcionalidades que são importantes ou  interessantes, mas ainda são “desconhecidas” por não utilizarmos constantemente;</a:t>
            </a:r>
          </a:p>
          <a:p>
            <a:r>
              <a:rPr lang="pt-BR" dirty="0"/>
              <a:t>Muitos servidores consideram o sistema “difícil”.</a:t>
            </a:r>
          </a:p>
          <a:p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43690" y="1247781"/>
            <a:ext cx="11701463" cy="1342209"/>
          </a:xfrm>
        </p:spPr>
        <p:txBody>
          <a:bodyPr/>
          <a:lstStyle/>
          <a:p>
            <a:r>
              <a:rPr lang="pt-BR" sz="3600" b="1" dirty="0"/>
              <a:t>SIPAC </a:t>
            </a:r>
            <a:br>
              <a:rPr lang="pt-BR" sz="3200" b="1" dirty="0"/>
            </a:br>
            <a:r>
              <a:rPr lang="pt-BR" sz="3200" b="1" dirty="0"/>
              <a:t> </a:t>
            </a:r>
            <a:r>
              <a:rPr lang="pt-BR" sz="2400" b="1" dirty="0"/>
              <a:t>Sistema Integrado de Patrimônio, Administração e Contratos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Comunicação</a:t>
            </a:r>
          </a:p>
        </p:txBody>
      </p:sp>
      <p:sp>
        <p:nvSpPr>
          <p:cNvPr id="4099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714375" y="2517775"/>
            <a:ext cx="11495088" cy="6216650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pt-BR" dirty="0"/>
          </a:p>
          <a:p>
            <a:pPr algn="just"/>
            <a:r>
              <a:rPr lang="pt-BR" b="1" dirty="0"/>
              <a:t>É papel de toda a comunidade se responsabilizar pela comunicação do Instituto</a:t>
            </a:r>
            <a:r>
              <a:rPr lang="pt-BR" dirty="0"/>
              <a:t>. Servidores, parceiros, alunos, pais e familiares acabam por transformar-se, de alguma maneira, em agentes responsáveis pela percepção coletiva da instituição.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100" name="Picture 2" descr="C:\Users\2178024\Desktop\51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772" y="4804568"/>
            <a:ext cx="6495606" cy="3539331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86566" y="2732866"/>
            <a:ext cx="11137143" cy="5929354"/>
          </a:xfrm>
        </p:spPr>
        <p:txBody>
          <a:bodyPr/>
          <a:lstStyle/>
          <a:p>
            <a:pPr algn="ctr">
              <a:buNone/>
            </a:pPr>
            <a:r>
              <a:rPr lang="pt-BR" b="1" u="sng" dirty="0"/>
              <a:t>Orientações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Verificar todos os dias a página de recebimento de processos.</a:t>
            </a:r>
          </a:p>
          <a:p>
            <a:pPr algn="just"/>
            <a:r>
              <a:rPr lang="pt-BR" dirty="0"/>
              <a:t>Receber o processo e responder o mais breve possível.</a:t>
            </a:r>
          </a:p>
          <a:p>
            <a:pPr algn="just"/>
            <a:r>
              <a:rPr lang="pt-BR" dirty="0"/>
              <a:t>Evitar gírias, abreviações (</a:t>
            </a:r>
            <a:r>
              <a:rPr lang="pt-BR" dirty="0" err="1"/>
              <a:t>vc</a:t>
            </a:r>
            <a:r>
              <a:rPr lang="pt-BR" dirty="0"/>
              <a:t>, </a:t>
            </a:r>
            <a:r>
              <a:rPr lang="pt-BR" dirty="0" err="1"/>
              <a:t>qd</a:t>
            </a:r>
            <a:r>
              <a:rPr lang="pt-BR" dirty="0"/>
              <a:t>...) em documentos, usem uma linguagem </a:t>
            </a:r>
            <a:r>
              <a:rPr lang="pt-BR" dirty="0">
                <a:solidFill>
                  <a:schemeClr val="tx1"/>
                </a:solidFill>
              </a:rPr>
              <a:t>mais formal.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Analisar e revisar os documentos antes de anexar ou escrever os documentos no processo.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Acessar </a:t>
            </a:r>
            <a:r>
              <a:rPr lang="pt-BR" dirty="0" err="1">
                <a:solidFill>
                  <a:schemeClr val="tx1"/>
                </a:solidFill>
              </a:rPr>
              <a:t>Videos</a:t>
            </a:r>
            <a:r>
              <a:rPr lang="pt-BR" dirty="0">
                <a:solidFill>
                  <a:schemeClr val="tx1"/>
                </a:solidFill>
              </a:rPr>
              <a:t> sobre o SIPAC pelo </a:t>
            </a:r>
            <a:r>
              <a:rPr lang="pt-BR" dirty="0" err="1">
                <a:solidFill>
                  <a:schemeClr val="tx1"/>
                </a:solidFill>
              </a:rPr>
              <a:t>YouTube</a:t>
            </a:r>
            <a:r>
              <a:rPr lang="pt-BR" dirty="0">
                <a:solidFill>
                  <a:schemeClr val="tx1"/>
                </a:solidFill>
              </a:rPr>
              <a:t>, a partir do link: ​</a:t>
            </a:r>
            <a:r>
              <a:rPr lang="pt-BR" u="sng" dirty="0">
                <a:solidFill>
                  <a:schemeClr val="tx1"/>
                </a:solidFill>
              </a:rPr>
              <a:t>https://goo.gl/8Wd7JU</a:t>
            </a:r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Consultar Tutoriais da Comissão Permanente de Gestão de Processo Eletrônico: </a:t>
            </a:r>
            <a:r>
              <a:rPr lang="pt-BR" u="sng" dirty="0">
                <a:solidFill>
                  <a:schemeClr val="tx1"/>
                </a:solidFill>
              </a:rPr>
              <a:t>https://prodi.ifes.edu.br/2017-08-01-12-30-45/cpgpe</a:t>
            </a:r>
            <a:endParaRPr lang="pt-BR" dirty="0">
              <a:solidFill>
                <a:schemeClr val="tx1"/>
              </a:solidFill>
            </a:endParaRPr>
          </a:p>
          <a:p>
            <a:pPr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43690" y="1247781"/>
            <a:ext cx="11701463" cy="1342209"/>
          </a:xfrm>
        </p:spPr>
        <p:txBody>
          <a:bodyPr/>
          <a:lstStyle/>
          <a:p>
            <a:r>
              <a:rPr lang="pt-BR" sz="3600" b="1" dirty="0"/>
              <a:t>SIPAC </a:t>
            </a:r>
            <a:br>
              <a:rPr lang="pt-BR" sz="3200" b="1" dirty="0"/>
            </a:br>
            <a:r>
              <a:rPr lang="pt-BR" sz="3200" b="1" dirty="0"/>
              <a:t> </a:t>
            </a:r>
            <a:r>
              <a:rPr lang="pt-BR" sz="2400" b="1" dirty="0"/>
              <a:t>Sistema Integrado de Patrimônio, Administração e Contratos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GEDOC</a:t>
            </a:r>
          </a:p>
        </p:txBody>
      </p:sp>
      <p:sp>
        <p:nvSpPr>
          <p:cNvPr id="2051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596900" y="2355850"/>
            <a:ext cx="11755438" cy="7056438"/>
          </a:xfrm>
        </p:spPr>
        <p:txBody>
          <a:bodyPr/>
          <a:lstStyle/>
          <a:p>
            <a:pPr algn="just"/>
            <a:r>
              <a:rPr lang="pt-BR" sz="3600" b="1"/>
              <a:t>O sistema</a:t>
            </a:r>
          </a:p>
          <a:p>
            <a:pPr algn="just">
              <a:buFont typeface="Times New Roman" pitchFamily="18" charset="0"/>
              <a:buNone/>
            </a:pPr>
            <a:r>
              <a:rPr lang="pt-BR" sz="3600"/>
              <a:t>O GeDoc é um sistema para controle e geração de documentos baseado em modelos previamente definidos que tem o objetivo de dar mais agilidade ao processo de produção de documentos institucionais paralelamente à padronização e organização do acervo documental. O sistema suporta a produção de ofícios, </a:t>
            </a:r>
            <a:r>
              <a:rPr lang="pt-BR" sz="3600">
                <a:solidFill>
                  <a:srgbClr val="FF0000"/>
                </a:solidFill>
              </a:rPr>
              <a:t>portarias,</a:t>
            </a:r>
            <a:r>
              <a:rPr lang="pt-BR" sz="3600"/>
              <a:t> memorandos, despachos e resoluções, e traz uma interface simples e intuitiva que possibilita ao usuário acompanhar, criar e editar de forma padronizada os documentos oficiais.</a:t>
            </a:r>
          </a:p>
          <a:p>
            <a:pPr algn="just"/>
            <a:r>
              <a:rPr lang="pt-BR" sz="3600"/>
              <a:t>Acesse o GeDoc: </a:t>
            </a:r>
            <a:r>
              <a:rPr lang="pt-BR" sz="3600">
                <a:solidFill>
                  <a:srgbClr val="FF0000"/>
                </a:solidFill>
              </a:rPr>
              <a:t>http://gedoc.ifes.edu.br</a:t>
            </a:r>
          </a:p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GEDOC</a:t>
            </a:r>
          </a:p>
        </p:txBody>
      </p:sp>
      <p:pic>
        <p:nvPicPr>
          <p:cNvPr id="3075" name="Picture 2" descr="C:\Users\1104531.UPD1\Desktop\GEDOC APRES\gedoc1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57263" y="2066925"/>
            <a:ext cx="11233150" cy="6586538"/>
          </a:xfrm>
          <a:noFill/>
        </p:spPr>
      </p:pic>
      <p:sp>
        <p:nvSpPr>
          <p:cNvPr id="3076" name="Seta para baixo 5"/>
          <p:cNvSpPr>
            <a:spLocks noChangeArrowheads="1"/>
          </p:cNvSpPr>
          <p:nvPr/>
        </p:nvSpPr>
        <p:spPr bwMode="auto">
          <a:xfrm>
            <a:off x="6645275" y="3363913"/>
            <a:ext cx="360363" cy="1223962"/>
          </a:xfrm>
          <a:prstGeom prst="downArrow">
            <a:avLst>
              <a:gd name="adj1" fmla="val 50000"/>
              <a:gd name="adj2" fmla="val 4994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GEDOC</a:t>
            </a:r>
          </a:p>
        </p:txBody>
      </p:sp>
      <p:sp>
        <p:nvSpPr>
          <p:cNvPr id="4099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525463" y="2355850"/>
            <a:ext cx="12168187" cy="6624638"/>
          </a:xfrm>
        </p:spPr>
        <p:txBody>
          <a:bodyPr/>
          <a:lstStyle/>
          <a:p>
            <a:pPr algn="just"/>
            <a:r>
              <a:rPr lang="pt-BR" sz="2800" b="1"/>
              <a:t>OBJETIVO: </a:t>
            </a:r>
            <a:r>
              <a:rPr lang="pt-BR" sz="2800"/>
              <a:t>dar mais agilidade ao processo de produção de documentos institucionais paralelamente à padronização e organização do acervo documental (especificamente Portarias, no caso do Campus Santa);</a:t>
            </a:r>
          </a:p>
          <a:p>
            <a:pPr algn="just">
              <a:buFont typeface="Wingdings" pitchFamily="2" charset="2"/>
              <a:buChar char="ü"/>
            </a:pPr>
            <a:r>
              <a:rPr lang="pt-BR"/>
              <a:t>O sistema foi criado pela Diretoria de Tecnologia de Informação do Ifes (DTI), em parceria com o Gabinete do Reitor e com a Assessoria de Comunicação do Ifes (março 2015 – Reitoria, posterior expansão para os campi);</a:t>
            </a:r>
          </a:p>
          <a:p>
            <a:pPr algn="just">
              <a:buFont typeface="Wingdings" pitchFamily="2" charset="2"/>
              <a:buChar char="ü"/>
            </a:pPr>
            <a:r>
              <a:rPr lang="pt-BR"/>
              <a:t>O Sistema de Gestão e Geração de Documentos (GeDoc), reúne mais de 48 mil documentos do Instituto Federal do Espírito Santo (Ifes);</a:t>
            </a:r>
          </a:p>
          <a:p>
            <a:pPr algn="just">
              <a:buFont typeface="Wingdings" pitchFamily="2" charset="2"/>
              <a:buChar char="ü"/>
            </a:pPr>
            <a:r>
              <a:rPr lang="pt-BR"/>
              <a:t>O Sistema pode ser acessado também em ambientes externos à Instituição. Servidores e a comunidade podem consultar as portarias de casa ou de qualquer outro lugar remoto;</a:t>
            </a:r>
          </a:p>
          <a:p>
            <a:pPr algn="just">
              <a:buFont typeface="Wingdings" pitchFamily="2" charset="2"/>
              <a:buChar char="ü"/>
            </a:pPr>
            <a:r>
              <a:rPr lang="pt-BR"/>
              <a:t>O serviço “GeDoc Informa”: consiste no envio de um e-mail informando ao servidor os atos em qual foi mencionado, de portarias de progressões a relatórios de diárias e passagens.</a:t>
            </a:r>
          </a:p>
          <a:p>
            <a:pPr algn="just">
              <a:buFont typeface="Wingdings" pitchFamily="2" charset="2"/>
              <a:buChar char="ü"/>
            </a:pPr>
            <a:endParaRPr lang="pt-BR"/>
          </a:p>
          <a:p>
            <a:pPr algn="just">
              <a:buFont typeface="Wingdings" pitchFamily="2" charset="2"/>
              <a:buChar char="ü"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3599" b="1" dirty="0"/>
          </a:p>
        </p:txBody>
      </p:sp>
      <p:pic>
        <p:nvPicPr>
          <p:cNvPr id="5123" name="Picture 4" descr="C:\Users\1104531.UPD1\Desktop\GEDOC APRES\gedoc1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538" y="1419225"/>
            <a:ext cx="12596812" cy="6697663"/>
          </a:xfrm>
          <a:noFill/>
        </p:spPr>
      </p:pic>
      <p:sp>
        <p:nvSpPr>
          <p:cNvPr id="5124" name="Seta para a esquerda 5"/>
          <p:cNvSpPr>
            <a:spLocks noChangeArrowheads="1"/>
          </p:cNvSpPr>
          <p:nvPr/>
        </p:nvSpPr>
        <p:spPr bwMode="auto">
          <a:xfrm>
            <a:off x="2613025" y="1635125"/>
            <a:ext cx="2089150" cy="431800"/>
          </a:xfrm>
          <a:prstGeom prst="leftArrow">
            <a:avLst>
              <a:gd name="adj1" fmla="val 50000"/>
              <a:gd name="adj2" fmla="val 5004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5125" name="Seta para a esquerda 6"/>
          <p:cNvSpPr>
            <a:spLocks noChangeArrowheads="1"/>
          </p:cNvSpPr>
          <p:nvPr/>
        </p:nvSpPr>
        <p:spPr bwMode="auto">
          <a:xfrm>
            <a:off x="1749425" y="2859088"/>
            <a:ext cx="2087563" cy="433387"/>
          </a:xfrm>
          <a:prstGeom prst="leftArrow">
            <a:avLst>
              <a:gd name="adj1" fmla="val 50000"/>
              <a:gd name="adj2" fmla="val 4981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GEDOC</a:t>
            </a:r>
          </a:p>
        </p:txBody>
      </p:sp>
      <p:sp>
        <p:nvSpPr>
          <p:cNvPr id="6147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525463" y="2211388"/>
            <a:ext cx="12168187" cy="4105275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3200" b="1"/>
              <a:t>Vantagens e Desvantagens</a:t>
            </a:r>
          </a:p>
          <a:p>
            <a:pPr algn="just">
              <a:buFont typeface="Wingdings" pitchFamily="2" charset="2"/>
              <a:buChar char="ü"/>
            </a:pPr>
            <a:r>
              <a:rPr lang="pt-BR"/>
              <a:t>Otimiza, ou seja, cria condições mais favoráveis em relação ao o fluxo da informação e a qualidade da mesma dentro da Instituição (eficiência);</a:t>
            </a:r>
          </a:p>
          <a:p>
            <a:pPr algn="just">
              <a:buFont typeface="Wingdings" pitchFamily="2" charset="2"/>
              <a:buChar char="ü"/>
            </a:pPr>
            <a:r>
              <a:rPr lang="pt-BR"/>
              <a:t>Maior transparência;</a:t>
            </a:r>
          </a:p>
          <a:p>
            <a:pPr>
              <a:buFont typeface="Wingdings" pitchFamily="2" charset="2"/>
              <a:buChar char="ü"/>
            </a:pPr>
            <a:r>
              <a:rPr lang="pt-BR"/>
              <a:t>Permite ao usuário acessar as informações de forma rápida e eficaz;</a:t>
            </a:r>
          </a:p>
          <a:p>
            <a:pPr>
              <a:buFont typeface="Wingdings" pitchFamily="2" charset="2"/>
              <a:buChar char="ü"/>
            </a:pPr>
            <a:r>
              <a:rPr lang="pt-BR"/>
              <a:t>Otimiza os custos (impressão e papel) e dispensa controle manual;</a:t>
            </a:r>
          </a:p>
          <a:p>
            <a:pPr>
              <a:buFont typeface="Wingdings" pitchFamily="2" charset="2"/>
              <a:buChar char="ü"/>
            </a:pPr>
            <a:r>
              <a:rPr lang="pt-BR"/>
              <a:t>Passamos a depender de acesso a internet  e do funcionamento do sistema.</a:t>
            </a:r>
          </a:p>
          <a:p>
            <a:pPr>
              <a:buFont typeface="Wingdings" pitchFamily="2" charset="2"/>
              <a:buChar char="ü"/>
            </a:pPr>
            <a:endParaRPr lang="pt-BR"/>
          </a:p>
          <a:p>
            <a:pPr>
              <a:buFont typeface="Wingdings" pitchFamily="2" charset="2"/>
              <a:buChar char="ü"/>
            </a:pPr>
            <a:endParaRPr lang="pt-BR"/>
          </a:p>
          <a:p>
            <a:pPr>
              <a:buFont typeface="Wingdings" pitchFamily="2" charset="2"/>
              <a:buChar char="ü"/>
            </a:pPr>
            <a:endParaRPr lang="pt-BR"/>
          </a:p>
          <a:p>
            <a:pPr>
              <a:buFont typeface="Times New Roman" pitchFamily="18" charset="0"/>
              <a:buNone/>
            </a:pPr>
            <a:endParaRPr lang="pt-BR"/>
          </a:p>
          <a:p>
            <a:pPr>
              <a:buFont typeface="Times New Roman" pitchFamily="18" charset="0"/>
              <a:buNone/>
            </a:pPr>
            <a:endParaRPr lang="pt-BR"/>
          </a:p>
          <a:p>
            <a:pPr algn="just">
              <a:buFont typeface="Wingdings" pitchFamily="2" charset="2"/>
              <a:buChar char="ü"/>
            </a:pPr>
            <a:endParaRPr lang="pt-BR"/>
          </a:p>
        </p:txBody>
      </p:sp>
      <p:pic>
        <p:nvPicPr>
          <p:cNvPr id="6148" name="Picture 7" descr="C:\Users\1104531.UPD1\Desktop\GEDOC APRES\Sem-conexao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11613" y="6604000"/>
            <a:ext cx="4086225" cy="2243138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Política de Comunicação</a:t>
            </a:r>
          </a:p>
        </p:txBody>
      </p:sp>
      <p:sp>
        <p:nvSpPr>
          <p:cNvPr id="5123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857250" y="3161494"/>
            <a:ext cx="11495088" cy="5072098"/>
          </a:xfrm>
        </p:spPr>
        <p:txBody>
          <a:bodyPr/>
          <a:lstStyle/>
          <a:p>
            <a:endParaRPr lang="pt-BR" dirty="0"/>
          </a:p>
          <a:p>
            <a:pPr algn="just">
              <a:buNone/>
            </a:pPr>
            <a:endParaRPr lang="pt-BR" sz="2000" dirty="0"/>
          </a:p>
          <a:p>
            <a:pPr algn="just">
              <a:buFont typeface="Wingdings" pitchFamily="2" charset="2"/>
              <a:buChar char="Ø"/>
            </a:pPr>
            <a:endParaRPr lang="pt-BR" sz="2000" dirty="0"/>
          </a:p>
          <a:p>
            <a:pPr algn="just">
              <a:buFont typeface="Wingdings" pitchFamily="2" charset="2"/>
              <a:buChar char="Ø"/>
            </a:pPr>
            <a:endParaRPr lang="pt-BR" sz="2000" dirty="0"/>
          </a:p>
          <a:p>
            <a:pPr algn="just">
              <a:buFont typeface="Wingdings" pitchFamily="2" charset="2"/>
              <a:buChar char="Ø"/>
            </a:pPr>
            <a:endParaRPr lang="pt-BR" sz="2000" dirty="0"/>
          </a:p>
          <a:p>
            <a:pPr algn="just">
              <a:buFont typeface="Wingdings" pitchFamily="2" charset="2"/>
              <a:buChar char="Ø"/>
            </a:pPr>
            <a:endParaRPr lang="pt-BR" sz="2000" dirty="0"/>
          </a:p>
          <a:p>
            <a:pPr algn="just"/>
            <a:endParaRPr lang="pt-BR" sz="2000" dirty="0"/>
          </a:p>
          <a:p>
            <a:pPr algn="ctr">
              <a:buNone/>
            </a:pPr>
            <a:r>
              <a:rPr lang="pt-BR" dirty="0"/>
              <a:t>A Política de Comunicação do </a:t>
            </a:r>
            <a:r>
              <a:rPr lang="pt-BR" dirty="0" err="1"/>
              <a:t>Ifes</a:t>
            </a:r>
            <a:r>
              <a:rPr lang="pt-BR" dirty="0"/>
              <a:t> é resultado de um processo de construção coletiva, com a participação de gestores, servidores e alunos do Instituto.</a:t>
            </a:r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5501474" y="3447246"/>
            <a:ext cx="2071702" cy="7143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Política de Comunicação</a:t>
            </a: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5501474" y="4161626"/>
            <a:ext cx="2071702" cy="7143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dirty="0">
                <a:solidFill>
                  <a:schemeClr val="tx1"/>
                </a:solidFill>
              </a:rPr>
              <a:t>Resolução do CS nº 70/2016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12" name="Conector de seta reta 11"/>
          <p:cNvCxnSpPr>
            <a:stCxn id="9" idx="1"/>
          </p:cNvCxnSpPr>
          <p:nvPr/>
        </p:nvCxnSpPr>
        <p:spPr bwMode="auto">
          <a:xfrm rot="10800000" flipV="1">
            <a:off x="4929970" y="4518816"/>
            <a:ext cx="571504" cy="42862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ector de seta reta 13"/>
          <p:cNvCxnSpPr>
            <a:stCxn id="9" idx="2"/>
          </p:cNvCxnSpPr>
          <p:nvPr/>
        </p:nvCxnSpPr>
        <p:spPr bwMode="auto">
          <a:xfrm rot="5400000">
            <a:off x="6376590" y="5001023"/>
            <a:ext cx="285752" cy="357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ector de seta reta 15"/>
          <p:cNvCxnSpPr>
            <a:stCxn id="9" idx="3"/>
          </p:cNvCxnSpPr>
          <p:nvPr/>
        </p:nvCxnSpPr>
        <p:spPr bwMode="auto">
          <a:xfrm>
            <a:off x="7573176" y="4518816"/>
            <a:ext cx="571504" cy="2857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Elipse 16"/>
          <p:cNvSpPr/>
          <p:nvPr/>
        </p:nvSpPr>
        <p:spPr bwMode="auto">
          <a:xfrm>
            <a:off x="3215458" y="4876006"/>
            <a:ext cx="2143140" cy="7143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dirty="0">
                <a:solidFill>
                  <a:schemeClr val="tx1"/>
                </a:solidFill>
              </a:rPr>
              <a:t>diretrizes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5501474" y="5161758"/>
            <a:ext cx="2143140" cy="92869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dirty="0">
                <a:solidFill>
                  <a:schemeClr val="tx1"/>
                </a:solidFill>
              </a:rPr>
              <a:t>posturas e normas comuns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7787490" y="4733130"/>
            <a:ext cx="2143140" cy="7143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dirty="0">
                <a:solidFill>
                  <a:schemeClr val="tx1"/>
                </a:solidFill>
              </a:rPr>
              <a:t>identidade institucional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 bwMode="auto">
          <a:xfrm>
            <a:off x="3358334" y="2375676"/>
            <a:ext cx="6429420" cy="71438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4"/>
            <a:ext cx="12025313" cy="15279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Comunicação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3599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Canais de relacionamento</a:t>
            </a:r>
          </a:p>
        </p:txBody>
      </p:sp>
      <p:sp>
        <p:nvSpPr>
          <p:cNvPr id="4099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714375" y="6804832"/>
            <a:ext cx="11495088" cy="1929592"/>
          </a:xfrm>
        </p:spPr>
        <p:txBody>
          <a:bodyPr anchor="ctr"/>
          <a:lstStyle/>
          <a:p>
            <a:pPr>
              <a:buFont typeface="Times New Roman" pitchFamily="18" charset="0"/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Seta para baixo 8"/>
          <p:cNvSpPr/>
          <p:nvPr/>
        </p:nvSpPr>
        <p:spPr bwMode="auto">
          <a:xfrm>
            <a:off x="3501210" y="3090056"/>
            <a:ext cx="428628" cy="571504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Seta para baixo 9"/>
          <p:cNvSpPr/>
          <p:nvPr/>
        </p:nvSpPr>
        <p:spPr bwMode="auto">
          <a:xfrm>
            <a:off x="5144284" y="3090056"/>
            <a:ext cx="428628" cy="928694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3072582" y="3661560"/>
            <a:ext cx="1214446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Facebook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4715656" y="4018750"/>
            <a:ext cx="1214446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Site</a:t>
            </a:r>
          </a:p>
        </p:txBody>
      </p:sp>
      <p:sp>
        <p:nvSpPr>
          <p:cNvPr id="14" name="Seta para baixo 13"/>
          <p:cNvSpPr/>
          <p:nvPr/>
        </p:nvSpPr>
        <p:spPr bwMode="auto">
          <a:xfrm>
            <a:off x="7144548" y="3090056"/>
            <a:ext cx="428628" cy="928694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6715920" y="4018750"/>
            <a:ext cx="1214446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Murais</a:t>
            </a:r>
          </a:p>
        </p:txBody>
      </p:sp>
      <p:sp>
        <p:nvSpPr>
          <p:cNvPr id="17" name="Seta para baixo 16"/>
          <p:cNvSpPr/>
          <p:nvPr/>
        </p:nvSpPr>
        <p:spPr bwMode="auto">
          <a:xfrm>
            <a:off x="9144812" y="3090056"/>
            <a:ext cx="428628" cy="571504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8716184" y="3661560"/>
            <a:ext cx="1214446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E-mail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9" name="Seta para baixo 18"/>
          <p:cNvSpPr/>
          <p:nvPr/>
        </p:nvSpPr>
        <p:spPr bwMode="auto">
          <a:xfrm>
            <a:off x="6144416" y="3090056"/>
            <a:ext cx="428628" cy="2357454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5430036" y="5447510"/>
            <a:ext cx="1857388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Sistema</a:t>
            </a:r>
            <a:r>
              <a:rPr kumimoji="0" lang="pt-B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 Acadêmico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1" name="Seta para baixo 20"/>
          <p:cNvSpPr/>
          <p:nvPr/>
        </p:nvSpPr>
        <p:spPr bwMode="auto">
          <a:xfrm>
            <a:off x="4287028" y="3090056"/>
            <a:ext cx="428628" cy="192882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3929838" y="5018882"/>
            <a:ext cx="1214446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Reuniões</a:t>
            </a:r>
          </a:p>
        </p:txBody>
      </p:sp>
      <p:sp>
        <p:nvSpPr>
          <p:cNvPr id="23" name="Seta para baixo 22"/>
          <p:cNvSpPr/>
          <p:nvPr/>
        </p:nvSpPr>
        <p:spPr bwMode="auto">
          <a:xfrm>
            <a:off x="8144680" y="3090056"/>
            <a:ext cx="428628" cy="192882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4" name="Retângulo 23"/>
          <p:cNvSpPr/>
          <p:nvPr/>
        </p:nvSpPr>
        <p:spPr bwMode="auto">
          <a:xfrm>
            <a:off x="7787490" y="5018882"/>
            <a:ext cx="1214446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charset="-122"/>
              </a:rPr>
              <a:t>Whatsapp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72252" y="6876270"/>
            <a:ext cx="12025313" cy="15279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pt-BR" altLang="pt-BR" sz="2400" dirty="0"/>
              <a:t> Há canais internos e externos, formais e informais de comunicação,  e todos objetivam a transmissão de informações relacionadas à instituição.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Comunicação Interna</a:t>
            </a:r>
          </a:p>
        </p:txBody>
      </p:sp>
      <p:sp>
        <p:nvSpPr>
          <p:cNvPr id="6147" name="Espaço Reservado para Conteúdo 3"/>
          <p:cNvSpPr>
            <a:spLocks noGrp="1"/>
          </p:cNvSpPr>
          <p:nvPr>
            <p:ph sz="quarter" idx="4"/>
          </p:nvPr>
        </p:nvSpPr>
        <p:spPr>
          <a:xfrm>
            <a:off x="857250" y="3092450"/>
            <a:ext cx="11495088" cy="5618163"/>
          </a:xfrm>
        </p:spPr>
        <p:txBody>
          <a:bodyPr/>
          <a:lstStyle/>
          <a:p>
            <a:pPr algn="just"/>
            <a:r>
              <a:rPr lang="pt-BR" b="1" dirty="0"/>
              <a:t>Objetivos:</a:t>
            </a:r>
          </a:p>
          <a:p>
            <a:pPr algn="just">
              <a:buNone/>
            </a:pPr>
            <a:r>
              <a:rPr lang="pt-BR" dirty="0"/>
              <a:t>a) estimular internamente a circulação de informações qualificadas; </a:t>
            </a:r>
          </a:p>
          <a:p>
            <a:pPr algn="just">
              <a:buNone/>
            </a:pPr>
            <a:r>
              <a:rPr lang="pt-BR" dirty="0"/>
              <a:t>b) disseminar e fortalecer a cultura organizacional, com atenção aos valores, visão e missão; </a:t>
            </a:r>
          </a:p>
          <a:p>
            <a:pPr algn="just">
              <a:buNone/>
            </a:pPr>
            <a:r>
              <a:rPr lang="pt-BR" dirty="0"/>
              <a:t>c) favorecer a criação de um clima interno saudável e produtivo.</a:t>
            </a:r>
          </a:p>
          <a:p>
            <a:pPr algn="just"/>
            <a:endParaRPr lang="pt-BR" dirty="0"/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Para uma boa comunicação institucional, os canais de relacionamento devem ser utilizados </a:t>
            </a:r>
            <a:r>
              <a:rPr lang="pt-BR" b="1" dirty="0" err="1">
                <a:solidFill>
                  <a:srgbClr val="FF0000"/>
                </a:solidFill>
              </a:rPr>
              <a:t>frequentemente</a:t>
            </a:r>
            <a:r>
              <a:rPr lang="pt-BR" b="1" dirty="0">
                <a:solidFill>
                  <a:srgbClr val="FF0000"/>
                </a:solidFill>
              </a:rPr>
              <a:t>, com acessos diários!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Identidade Institucional</a:t>
            </a:r>
          </a:p>
        </p:txBody>
      </p:sp>
      <p:sp>
        <p:nvSpPr>
          <p:cNvPr id="4" name="Triângulo isósceles 3"/>
          <p:cNvSpPr/>
          <p:nvPr/>
        </p:nvSpPr>
        <p:spPr bwMode="auto">
          <a:xfrm>
            <a:off x="2715392" y="2518552"/>
            <a:ext cx="7429552" cy="6072230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" name="Triângulo isósceles 4"/>
          <p:cNvSpPr/>
          <p:nvPr/>
        </p:nvSpPr>
        <p:spPr bwMode="auto">
          <a:xfrm rot="10800000">
            <a:off x="4644218" y="5447510"/>
            <a:ext cx="3571900" cy="3071834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930102" y="4518816"/>
            <a:ext cx="12858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MISSÃO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72714" y="7233460"/>
            <a:ext cx="12858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VISÃO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644614" y="7233460"/>
            <a:ext cx="12858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VALORES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858664" y="6304766"/>
            <a:ext cx="12858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VISÃO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858928" y="2804304"/>
            <a:ext cx="4929222" cy="25717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400" dirty="0"/>
              <a:t>Consiste no conjunto de atributos que o identificam e que servem para torná-lo distinto de outras organizações.</a:t>
            </a:r>
            <a:endParaRPr lang="pt-BR" altLang="pt-BR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96900" y="1419225"/>
            <a:ext cx="12025313" cy="541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599" b="1" dirty="0"/>
              <a:t>Identidade Visual</a:t>
            </a:r>
          </a:p>
        </p:txBody>
      </p:sp>
      <p:pic>
        <p:nvPicPr>
          <p:cNvPr id="1026" name="Picture 2" descr="C:\Users\2178024\Desktop\identidade_visual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8466" y="2518552"/>
            <a:ext cx="4714908" cy="3186327"/>
          </a:xfrm>
          <a:prstGeom prst="rect">
            <a:avLst/>
          </a:prstGeom>
          <a:noFill/>
        </p:spPr>
      </p:pic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572252" y="6304766"/>
            <a:ext cx="12025313" cy="22145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4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4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3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03225" algn="l"/>
                <a:tab pos="809625" algn="l"/>
                <a:tab pos="1214438" algn="l"/>
                <a:tab pos="1620838" algn="l"/>
                <a:tab pos="2025650" algn="l"/>
                <a:tab pos="2432050" algn="l"/>
                <a:tab pos="2836863" algn="l"/>
                <a:tab pos="3243263" algn="l"/>
                <a:tab pos="3648075" algn="l"/>
                <a:tab pos="4054475" algn="l"/>
                <a:tab pos="4459288" algn="l"/>
                <a:tab pos="4865688" algn="l"/>
                <a:tab pos="5270500" algn="l"/>
                <a:tab pos="5675313" algn="l"/>
                <a:tab pos="6081713" algn="l"/>
                <a:tab pos="6486525" algn="l"/>
                <a:tab pos="6892925" algn="l"/>
                <a:tab pos="7297738" algn="l"/>
                <a:tab pos="7704138" algn="l"/>
                <a:tab pos="8108950" algn="l"/>
                <a:tab pos="8110538" algn="l"/>
                <a:tab pos="8516938" algn="l"/>
                <a:tab pos="8921750" algn="l"/>
                <a:tab pos="9328150" algn="l"/>
                <a:tab pos="97329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None/>
            </a:pPr>
            <a:r>
              <a:rPr lang="pt-BR" sz="2400" dirty="0"/>
              <a:t>O uso indevido da marca do </a:t>
            </a:r>
            <a:r>
              <a:rPr lang="pt-BR" sz="2400" dirty="0" err="1"/>
              <a:t>Ifes</a:t>
            </a:r>
            <a:r>
              <a:rPr lang="pt-BR" sz="2400" dirty="0"/>
              <a:t> favorece a </a:t>
            </a:r>
            <a:r>
              <a:rPr lang="pt-BR" sz="2400" dirty="0" err="1"/>
              <a:t>ambiguidade</a:t>
            </a:r>
            <a:r>
              <a:rPr lang="pt-BR" sz="2400" dirty="0"/>
              <a:t> de leitura por parte dos seguidores, permitindo que perspectivas e opiniões particulares sejam assumidas como oficiais. Deve ser desestimulada a aplicação da marca do </a:t>
            </a:r>
            <a:r>
              <a:rPr lang="pt-BR" sz="2400" dirty="0" err="1"/>
              <a:t>Ifes</a:t>
            </a:r>
            <a:r>
              <a:rPr lang="pt-BR" sz="2400" dirty="0"/>
              <a:t> em mídias sociais não institucionais, de modo a evitar que se estabeleça confusão entre os espaços oficiais e os não autorizados. Em determinadas situações, pode provocar danos à imagem e reputação do Instituto e ensejar motivos para crises.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</TotalTime>
  <Words>1927</Words>
  <Application>Microsoft Office PowerPoint</Application>
  <PresentationFormat>Personalizar</PresentationFormat>
  <Paragraphs>316</Paragraphs>
  <Slides>45</Slides>
  <Notes>40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9" baseType="lpstr">
      <vt:lpstr>Arial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SIPAC   Sistema Integrado de Patrimônio, Administração e Contratos</vt:lpstr>
      <vt:lpstr>SIPAC   Sistema Integrado de Patrimônio, Administração e Contratos</vt:lpstr>
      <vt:lpstr>SIPAC   Sistema Integrado de Patrimônio, Administração e Contratos</vt:lpstr>
      <vt:lpstr>SIPAC   Sistema Integrado de Patrimônio, Administração e Contratos</vt:lpstr>
      <vt:lpstr>SIPAC   Sistema Integrado de Patrimônio, Administração e Contratos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marcela</dc:creator>
  <cp:lastModifiedBy>Thais T.</cp:lastModifiedBy>
  <cp:revision>261</cp:revision>
  <cp:lastPrinted>1601-01-01T00:00:00Z</cp:lastPrinted>
  <dcterms:created xsi:type="dcterms:W3CDTF">2015-10-16T12:39:22Z</dcterms:created>
  <dcterms:modified xsi:type="dcterms:W3CDTF">2020-07-03T16:44:49Z</dcterms:modified>
</cp:coreProperties>
</file>