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3003212" cy="9752012"/>
  <p:notesSz cx="7559675" cy="10691812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r>
              <a:rPr lang="en-GB" sz="5700" b="0" strike="noStrike" spc="-1">
                <a:solidFill>
                  <a:srgbClr val="FFFFFF"/>
                </a:solidFill>
                <a:latin typeface="Arial"/>
              </a:rPr>
              <a:t>Clique para mover o slide</a:t>
            </a:r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pt-BR" sz="2000" b="0" strike="noStrike" spc="-1">
                <a:latin typeface="Arial"/>
              </a:rPr>
              <a:t>Clique para editar o formato de notas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38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pt-BR" sz="1400" b="0" strike="noStrike" spc="-1">
                <a:latin typeface="Times New Roman"/>
              </a:rPr>
              <a:t>&lt;cabeçalho&gt;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320" cy="5338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388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r>
              <a:rPr lang="pt-BR" sz="1400" b="0" strike="noStrike" spc="-1">
                <a:latin typeface="Times New Roman"/>
              </a:rPr>
              <a:t>&lt;rodapé&gt;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/>
            <a:fld id="{875EDA97-500B-4BBF-A376-C95977EB8EFE}" type="slidenum">
              <a:rPr lang="pt-BR" sz="1400" b="0" strike="noStrike" spc="-1">
                <a:latin typeface="Times New Roman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6C0241FC-7097-4BEA-914F-502CE31BC90F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65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99C671C0-8D1C-44F1-99E1-CF54EB4F8F95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46F58E31-F0DE-4D12-B217-C6B0DCD18A2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01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8107AF64-1716-4172-9BAA-9812AA0C7B6A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9463A614-7DF3-49D4-BDA0-DCBA814F5D58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05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9F603290-FEDB-4235-9CF1-1311C71235CC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3B4BE396-C0C9-4D12-86B0-BE69469B29C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09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7B824A6C-DEE2-46EA-80B5-17D3DCFD8CF0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4C2C0458-6983-4C92-8B64-B4477006180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13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8282E6F8-D01B-49F6-982E-21C928FC0137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2820CF8E-4D23-4B9B-B6E1-468679743F16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17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DD591361-C643-46B1-AD7A-1752F19BF08A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F1C3D158-D696-46C8-8BB9-29081DE4E08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69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5B01D250-60D3-4C6F-8726-86B412A1F4E1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289EA983-EEA5-401A-9313-9C3FD8C027BD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73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826B7C17-19EA-42D2-8BA4-C81B2248ED2A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D911DBE1-F76C-47F6-A5F9-4BBF927F87C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77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FE2774C4-D450-474F-A130-BE57D0E2E73D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C7E33925-98EC-40FA-BEA0-B662590923E5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81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8AA3A157-F54F-4909-B555-F2EDB18673CC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CF977122-EE6E-4CB8-8576-AA1560B9FAE6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85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B46094C5-78AE-4411-A092-A59EA9C974B2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6099EE11-99BD-4C56-8446-8F0D632DD82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89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0167975B-ED96-4625-B85A-23F432E2D01E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B3C412CB-7607-4632-969B-F13B7EAA76AF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93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29ABC198-8CFB-4FB3-B29C-B8D70816877C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B59A0C08-B200-4DA3-BA2B-DCF6C3EB8484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97" name="Text Box 1"/>
          <p:cNvSpPr/>
          <p:nvPr/>
        </p:nvSpPr>
        <p:spPr>
          <a:xfrm>
            <a:off x="4716360" y="11874600"/>
            <a:ext cx="3600000" cy="607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b">
            <a:noAutofit/>
          </a:bodyPr>
          <a:p>
            <a:pPr algn="r">
              <a:lnSpc>
                <a:spcPct val="95000"/>
              </a:lnSpc>
              <a:tabLst>
                <a:tab pos="0" algn="l"/>
                <a:tab pos="509760" algn="l"/>
                <a:tab pos="1022400" algn="l"/>
                <a:tab pos="1535040" algn="l"/>
                <a:tab pos="2046240" algn="l"/>
                <a:tab pos="2558880" algn="l"/>
                <a:tab pos="3071880" algn="l"/>
                <a:tab pos="3584520" algn="l"/>
                <a:tab pos="4095720" algn="l"/>
                <a:tab pos="4608360" algn="l"/>
                <a:tab pos="5121360" algn="l"/>
                <a:tab pos="5634000" algn="l"/>
                <a:tab pos="6145200" algn="l"/>
                <a:tab pos="6657840" algn="l"/>
                <a:tab pos="7170840" algn="l"/>
                <a:tab pos="7683480" algn="l"/>
                <a:tab pos="8196120" algn="l"/>
                <a:tab pos="8707320" algn="l"/>
                <a:tab pos="9220320" algn="l"/>
                <a:tab pos="9732960" algn="l"/>
                <a:tab pos="10245600" algn="l"/>
              </a:tabLst>
            </a:pPr>
            <a:fld id="{D712ADB3-9AD4-4289-9C23-9861D52C6693}" type="slidenum">
              <a:rPr lang="pt-BR" sz="16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lang="pt-BR" sz="1600" b="0" strike="noStrike" spc="-1">
              <a:latin typeface="Arial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1042920" y="950760"/>
            <a:ext cx="6230520" cy="467172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833400" y="5937120"/>
            <a:ext cx="6652800" cy="5611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pt-BR" sz="2000" b="0" strike="noStrike" spc="-1">
              <a:latin typeface="Arial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5744880" cy="43344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50880" y="2657520"/>
            <a:ext cx="5744880" cy="43344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5088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59460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593440" y="218268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36000" y="218268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50880" y="265752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2593440" y="265752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4536000" y="265752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50880" y="2182680"/>
            <a:ext cx="5744880" cy="9093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5744880" cy="90936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50880" y="390600"/>
            <a:ext cx="11701080" cy="75355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5088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50880" y="2182680"/>
            <a:ext cx="5744880" cy="9093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59460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50880" y="2657520"/>
            <a:ext cx="5744880" cy="43344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5744880" cy="43344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50880" y="2657520"/>
            <a:ext cx="5744880" cy="43344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5088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59460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593440" y="218268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36000" y="218268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50880" y="265752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2593440" y="265752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536000" y="2657520"/>
            <a:ext cx="1849680" cy="43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5744880" cy="90936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50880" y="390600"/>
            <a:ext cx="11701080" cy="75355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088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90936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594600" y="265752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594600" y="2182680"/>
            <a:ext cx="2803320" cy="43344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50880" y="2657520"/>
            <a:ext cx="5744880" cy="43344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14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3"/>
          <p:cNvSpPr/>
          <p:nvPr/>
        </p:nvSpPr>
        <p:spPr>
          <a:xfrm>
            <a:off x="650880" y="8883720"/>
            <a:ext cx="3018960" cy="66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Text Box 4"/>
          <p:cNvSpPr/>
          <p:nvPr/>
        </p:nvSpPr>
        <p:spPr>
          <a:xfrm>
            <a:off x="4446720" y="8883720"/>
            <a:ext cx="4111200" cy="66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689920" cy="16156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</a:pPr>
            <a:r>
              <a:rPr lang="pt-BR" sz="5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 estilo do título mestre</a:t>
            </a:r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50880" y="2282760"/>
            <a:ext cx="5768640" cy="6063840"/>
          </a:xfrm>
          <a:prstGeom prst="rect">
            <a:avLst/>
          </a:prstGeom>
        </p:spPr>
        <p:txBody>
          <a:bodyPr lIns="0" tIns="36360" rIns="0" bIns="0">
            <a:noAutofit/>
          </a:bodyPr>
          <a:p>
            <a:pPr marL="343080" indent="-342720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os estilos do texto mestre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Segundo nível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Terceiro nível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3000"/>
              </a:lnSpc>
              <a:spcBef>
                <a:spcPts val="737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Quarto nível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Font typeface="Times New Roman"/>
              <a:buChar char="»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Quinto nível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572160" y="2282760"/>
            <a:ext cx="5768640" cy="6063840"/>
          </a:xfrm>
          <a:prstGeom prst="rect">
            <a:avLst/>
          </a:prstGeom>
        </p:spPr>
        <p:txBody>
          <a:bodyPr lIns="0" tIns="36360" rIns="0" bIns="0">
            <a:noAutofit/>
          </a:bodyPr>
          <a:p>
            <a:pPr marL="343080" indent="-342720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os estilos do texto mestre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Segundo nível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Terceiro nível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3000"/>
              </a:lnSpc>
              <a:spcBef>
                <a:spcPts val="737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Quarto nível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Font typeface="Times New Roman"/>
              <a:buChar char="»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Quinto nível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9323280" y="8883720"/>
            <a:ext cx="3015720" cy="6598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93000"/>
              </a:lnSpc>
            </a:pPr>
            <a:fld id="{2CFC10FA-5AA2-420D-B553-2EB38C6E4487}" type="slidenum">
              <a:rPr lang="pt-BR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14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14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3"/>
          <p:cNvSpPr/>
          <p:nvPr/>
        </p:nvSpPr>
        <p:spPr>
          <a:xfrm>
            <a:off x="650880" y="8883720"/>
            <a:ext cx="3018960" cy="66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Text Box 4"/>
          <p:cNvSpPr/>
          <p:nvPr/>
        </p:nvSpPr>
        <p:spPr>
          <a:xfrm>
            <a:off x="4446720" y="8883720"/>
            <a:ext cx="4111200" cy="66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50880" y="390600"/>
            <a:ext cx="11701080" cy="1625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</a:pPr>
            <a:r>
              <a:rPr lang="pt-BR" sz="57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 estilo do título mestre</a:t>
            </a:r>
            <a:endParaRPr lang="en-GB" sz="57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50880" y="2182680"/>
            <a:ext cx="5744880" cy="909360"/>
          </a:xfrm>
          <a:prstGeom prst="rect">
            <a:avLst/>
          </a:prstGeom>
        </p:spPr>
        <p:txBody>
          <a:bodyPr lIns="0" tIns="36360" rIns="0" bIns="0" anchor="b">
            <a:noAutofit/>
          </a:bodyPr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os estilos do texto mestre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50880" y="3092400"/>
            <a:ext cx="5744880" cy="5617800"/>
          </a:xfrm>
          <a:prstGeom prst="rect">
            <a:avLst/>
          </a:prstGeom>
        </p:spPr>
        <p:txBody>
          <a:bodyPr lIns="0" tIns="36360" rIns="0" bIns="0">
            <a:noAutofit/>
          </a:bodyPr>
          <a:p>
            <a:pPr marL="343080" indent="-342720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os estilos do texto mestre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Segundo nível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Terceiro nível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3000"/>
              </a:lnSpc>
              <a:spcBef>
                <a:spcPts val="737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Quarto nível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Font typeface="Times New Roman"/>
              <a:buChar char="»"/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Quinto nível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605640" y="2182680"/>
            <a:ext cx="5746320" cy="909360"/>
          </a:xfrm>
          <a:prstGeom prst="rect">
            <a:avLst/>
          </a:prstGeom>
        </p:spPr>
        <p:txBody>
          <a:bodyPr lIns="0" tIns="36360" rIns="0" bIns="0" anchor="b">
            <a:noAutofit/>
          </a:bodyPr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os estilos do texto mestre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605640" y="3092400"/>
            <a:ext cx="5746320" cy="5617800"/>
          </a:xfrm>
          <a:prstGeom prst="rect">
            <a:avLst/>
          </a:prstGeom>
        </p:spPr>
        <p:txBody>
          <a:bodyPr lIns="0" tIns="36360" rIns="0" bIns="0">
            <a:noAutofit/>
          </a:bodyPr>
          <a:p>
            <a:pPr marL="343080" indent="-342720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Clique para editar os estilos do texto mestre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Segundo nível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Terceiro nível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3000"/>
              </a:lnSpc>
              <a:spcBef>
                <a:spcPts val="737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Quarto nível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Font typeface="Times New Roman"/>
              <a:buChar char="»"/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Quinto nível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9323280" y="8883720"/>
            <a:ext cx="3015720" cy="65988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lnSpc>
                <a:spcPct val="93000"/>
              </a:lnSpc>
            </a:pPr>
            <a:fld id="{7C929282-0DFD-4608-B497-9D085FA595B7}" type="slidenum">
              <a:rPr lang="pt-BR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&lt;número&gt;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ângulo de cantos arredondados 11"/>
          <p:cNvSpPr/>
          <p:nvPr/>
        </p:nvSpPr>
        <p:spPr>
          <a:xfrm>
            <a:off x="2929680" y="2804400"/>
            <a:ext cx="7000560" cy="578628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COMUNICAÇÃO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93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Comunicação Institucional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94" name="Espaço Reservado para Conteúdo 3"/>
          <p:cNvSpPr txBox="1"/>
          <p:nvPr/>
        </p:nvSpPr>
        <p:spPr>
          <a:xfrm>
            <a:off x="786600" y="2304360"/>
            <a:ext cx="11494800" cy="700200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Elipse 7"/>
          <p:cNvSpPr/>
          <p:nvPr/>
        </p:nvSpPr>
        <p:spPr>
          <a:xfrm>
            <a:off x="3215520" y="3161520"/>
            <a:ext cx="6429240" cy="5214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Público Externo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Familiares dos alunos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Pesquisadores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Produtores rurais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Fornecedores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96" name="Elipse 8"/>
          <p:cNvSpPr/>
          <p:nvPr/>
        </p:nvSpPr>
        <p:spPr>
          <a:xfrm>
            <a:off x="4929840" y="5590440"/>
            <a:ext cx="3214440" cy="2571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   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Público Interno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Servidores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Estudantes</a:t>
            </a:r>
            <a:endParaRPr lang="pt-BR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Colaboradores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Documentos institucionais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51" name="Espaço Reservado para Conteúdo 3"/>
          <p:cNvSpPr txBox="1"/>
          <p:nvPr/>
        </p:nvSpPr>
        <p:spPr>
          <a:xfrm>
            <a:off x="785880" y="3017880"/>
            <a:ext cx="11494800" cy="242928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Principais normas de padronização: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CABEÇALHO – APLICAÇÃO VERTICAL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Utiliza-se o brasão somente no topo da primeira página do documento. As demais páginas não o receberão. Anexos também possuem cabeçalho. </a:t>
            </a:r>
            <a:br/>
            <a:br/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Imagem 8" descr="1.png"/>
          <p:cNvPicPr/>
          <p:nvPr/>
        </p:nvPicPr>
        <p:blipFill>
          <a:blip r:embed="rId3"/>
          <a:stretch/>
        </p:blipFill>
        <p:spPr>
          <a:xfrm>
            <a:off x="500760" y="5876280"/>
            <a:ext cx="6684480" cy="2642760"/>
          </a:xfrm>
          <a:prstGeom prst="rect">
            <a:avLst/>
          </a:prstGeom>
          <a:ln w="0">
            <a:noFill/>
          </a:ln>
        </p:spPr>
      </p:pic>
      <p:pic>
        <p:nvPicPr>
          <p:cNvPr id="153" name="Imagem 9" descr="2.png"/>
          <p:cNvPicPr/>
          <p:nvPr/>
        </p:nvPicPr>
        <p:blipFill>
          <a:blip r:embed="rId4"/>
          <a:stretch/>
        </p:blipFill>
        <p:spPr>
          <a:xfrm>
            <a:off x="6358680" y="5804640"/>
            <a:ext cx="6197400" cy="2356920"/>
          </a:xfrm>
          <a:prstGeom prst="rect">
            <a:avLst/>
          </a:prstGeom>
          <a:ln w="0">
            <a:noFill/>
          </a:ln>
        </p:spPr>
      </p:pic>
      <p:sp>
        <p:nvSpPr>
          <p:cNvPr id="154" name="Conector reto 11"/>
          <p:cNvSpPr/>
          <p:nvPr/>
        </p:nvSpPr>
        <p:spPr>
          <a:xfrm>
            <a:off x="1286280" y="5661720"/>
            <a:ext cx="5215320" cy="257184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onector reto 13"/>
          <p:cNvSpPr/>
          <p:nvPr/>
        </p:nvSpPr>
        <p:spPr>
          <a:xfrm flipH="1">
            <a:off x="1000800" y="5447160"/>
            <a:ext cx="5532480" cy="2857680"/>
          </a:xfrm>
          <a:prstGeom prst="line">
            <a:avLst/>
          </a:prstGeom>
          <a:ln w="952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Documentos institucionais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57" name="Espaço Reservado para Conteúdo 3"/>
          <p:cNvSpPr txBox="1"/>
          <p:nvPr/>
        </p:nvSpPr>
        <p:spPr>
          <a:xfrm>
            <a:off x="785880" y="3017880"/>
            <a:ext cx="11494800" cy="561780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Principais normas de padronização: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br/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MARGENS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Devem ser respeitadas as seguintes margens em todos os documentos oficiais:</a:t>
            </a:r>
            <a:br/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superior: 2 cm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inferior: 2 cm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esquerda: 3 cm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direita: 1,5 cm</a:t>
            </a:r>
            <a:br/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Documentos institucionais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59" name="Espaço Reservado para Conteúdo 3"/>
          <p:cNvSpPr txBox="1"/>
          <p:nvPr/>
        </p:nvSpPr>
        <p:spPr>
          <a:xfrm>
            <a:off x="785880" y="3017880"/>
            <a:ext cx="11494800" cy="561780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Principais normas de padronização: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TEXTO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Calibri ou Carlito, cor preta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corpo do texto: tamanho 12 pt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citações recuadas: tamanho 11 pt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notas de rodapé: tamanho 10 pt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para destacar, deve-se utilizar, sem abuso, o negrito; evite destaques com uso de itálico, sublinhado, letras maiúsculas, sombreado, sombra, relevo, bordas ou qualquer outra forma de formatação que afete a sobriedade e a padronização do documento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entrelinhas: simples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espaçamento antes do parágrafo: 0 pt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espaçamento após cada parágrafo: 6 pt ou 0,21 cm</a:t>
            </a:r>
            <a:br/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Documentos institucionais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61" name="Espaço Reservado para Conteúdo 3"/>
          <p:cNvSpPr txBox="1"/>
          <p:nvPr/>
        </p:nvSpPr>
        <p:spPr>
          <a:xfrm>
            <a:off x="785880" y="3017880"/>
            <a:ext cx="11494800" cy="561780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Principais normas de padronização: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TABELAS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o espaçamento pode ser igual antes e depois do parágrafo, sendo 3 pt ou 0,10 cm no caso de Word ou Writer; no Excel ou Calc, a célula pode ser ajustada automaticamente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a linha de cabeçalho da tabela poderá conter cor de preenchimento, devendo-se utilizar cinza claro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as bordas de tabelas e formulários deverão ser pretas, com linha contínua, com 0,25 (ou 1/4) pt de espessura e sem efeitos (3D, duplicada, com sombras etc.)</a:t>
            </a:r>
            <a:br/>
            <a:br/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PAGINAÇÃO</a:t>
            </a:r>
            <a:br/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Obrigatória apenas a partir da segunda página da comunicação; deve ser centralizada no rodapé do documento.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Espaço Reservado para Conteúdo 3"/>
          <p:cNvSpPr txBox="1"/>
          <p:nvPr/>
        </p:nvSpPr>
        <p:spPr>
          <a:xfrm>
            <a:off x="857160" y="3946680"/>
            <a:ext cx="11494800" cy="476388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 algn="just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 endereço https://ifes.edu.br/comunicacao contém informações importantes sobre comunicação e procedimentos do Ifes, incluindo manuais e guias sobre padronização de documentos, aplicação de logomarca institucional, download das logomarcas, Política de Comunicação, entre outros.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Comunicação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98" name="Espaço Reservado para Conteúdo 3"/>
          <p:cNvSpPr txBox="1"/>
          <p:nvPr/>
        </p:nvSpPr>
        <p:spPr>
          <a:xfrm>
            <a:off x="714240" y="2517840"/>
            <a:ext cx="11494800" cy="621612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É papel de toda a comunidade se responsabilizar pela comunicação do Instituto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. Servidores, parceiros, alunos, pais e familiares acabam por transformar-se, de alguma maneira, em agentes responsáveis pela percepção coletiva da instituição.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2" descr="C:\Users\2178024\Desktop\51.png"/>
          <p:cNvPicPr/>
          <p:nvPr/>
        </p:nvPicPr>
        <p:blipFill>
          <a:blip r:embed="rId3"/>
          <a:stretch/>
        </p:blipFill>
        <p:spPr>
          <a:xfrm>
            <a:off x="3429720" y="4804560"/>
            <a:ext cx="6495120" cy="35388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Política de Comunicação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01" name="Espaço Reservado para Conteúdo 3"/>
          <p:cNvSpPr txBox="1"/>
          <p:nvPr/>
        </p:nvSpPr>
        <p:spPr>
          <a:xfrm>
            <a:off x="857160" y="3161520"/>
            <a:ext cx="11494800" cy="507168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>
              <a:lnSpc>
                <a:spcPct val="93000"/>
              </a:lnSpc>
              <a:spcBef>
                <a:spcPts val="1826"/>
              </a:spcBef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A Política de Comunicação do Ifes é resultado de um processo de construção coletiva, com a participação de gestores, servidores e alunos do Instituto.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tângulo de cantos arredondados 3"/>
          <p:cNvSpPr/>
          <p:nvPr/>
        </p:nvSpPr>
        <p:spPr>
          <a:xfrm>
            <a:off x="5501520" y="3447360"/>
            <a:ext cx="2071440" cy="713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Política de Comunicação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03" name="Retângulo de cantos arredondados 8"/>
          <p:cNvSpPr/>
          <p:nvPr/>
        </p:nvSpPr>
        <p:spPr>
          <a:xfrm>
            <a:off x="5501520" y="4161600"/>
            <a:ext cx="2071440" cy="713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Resolução do CS nº 70/2016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04" name="Conector de seta reta 11"/>
          <p:cNvSpPr/>
          <p:nvPr/>
        </p:nvSpPr>
        <p:spPr>
          <a:xfrm rot="10800000" flipV="1">
            <a:off x="4930200" y="4519080"/>
            <a:ext cx="57132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9525">
            <a:solidFill>
              <a:srgbClr val="000000"/>
            </a:solidFill>
            <a:round/>
            <a:tailEnd type="arrow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onector de seta reta 13"/>
          <p:cNvSpPr/>
          <p:nvPr/>
        </p:nvSpPr>
        <p:spPr>
          <a:xfrm rot="5400000">
            <a:off x="6376680" y="5000760"/>
            <a:ext cx="285480" cy="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9525">
            <a:solidFill>
              <a:srgbClr val="000000"/>
            </a:solidFill>
            <a:round/>
            <a:tailEnd type="arrow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onector de seta reta 15"/>
          <p:cNvSpPr/>
          <p:nvPr/>
        </p:nvSpPr>
        <p:spPr>
          <a:xfrm>
            <a:off x="7573320" y="4518720"/>
            <a:ext cx="571320" cy="28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9525">
            <a:solidFill>
              <a:srgbClr val="000000"/>
            </a:solidFill>
            <a:round/>
            <a:tailEnd type="arrow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Elipse 16"/>
          <p:cNvSpPr/>
          <p:nvPr/>
        </p:nvSpPr>
        <p:spPr>
          <a:xfrm>
            <a:off x="3215520" y="4875840"/>
            <a:ext cx="2142720" cy="71388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diretrizes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08" name="Elipse 17"/>
          <p:cNvSpPr/>
          <p:nvPr/>
        </p:nvSpPr>
        <p:spPr>
          <a:xfrm>
            <a:off x="5501520" y="5161680"/>
            <a:ext cx="2142720" cy="92844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posturas e normas comuns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09" name="Elipse 18"/>
          <p:cNvSpPr/>
          <p:nvPr/>
        </p:nvSpPr>
        <p:spPr>
          <a:xfrm>
            <a:off x="7787520" y="4733280"/>
            <a:ext cx="2142720" cy="71388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identidade institucional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ângulo de cantos arredondados 7"/>
          <p:cNvSpPr/>
          <p:nvPr/>
        </p:nvSpPr>
        <p:spPr>
          <a:xfrm>
            <a:off x="3358440" y="2375640"/>
            <a:ext cx="6429240" cy="71388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 Box 1"/>
          <p:cNvSpPr/>
          <p:nvPr/>
        </p:nvSpPr>
        <p:spPr>
          <a:xfrm>
            <a:off x="596880" y="1419120"/>
            <a:ext cx="12025080" cy="15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Comunicação </a:t>
            </a:r>
            <a:endParaRPr lang="pt-BR" sz="36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endParaRPr lang="pt-BR" sz="3600" b="0" strike="noStrike" spc="-1"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Canais de relacionamento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12" name="Espaço Reservado para Conteúdo 3"/>
          <p:cNvSpPr txBox="1"/>
          <p:nvPr/>
        </p:nvSpPr>
        <p:spPr>
          <a:xfrm>
            <a:off x="714240" y="6804720"/>
            <a:ext cx="11494800" cy="192924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 anchor="ctr">
            <a:noAutofit/>
          </a:bodyPr>
          <a:p>
            <a:pPr marL="343080" indent="-342720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Seta para baixo 8"/>
          <p:cNvSpPr/>
          <p:nvPr/>
        </p:nvSpPr>
        <p:spPr>
          <a:xfrm>
            <a:off x="3501360" y="3089880"/>
            <a:ext cx="428400" cy="571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Seta para baixo 9"/>
          <p:cNvSpPr/>
          <p:nvPr/>
        </p:nvSpPr>
        <p:spPr>
          <a:xfrm>
            <a:off x="5144400" y="3089880"/>
            <a:ext cx="428400" cy="928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Retângulo 11"/>
          <p:cNvSpPr/>
          <p:nvPr/>
        </p:nvSpPr>
        <p:spPr>
          <a:xfrm>
            <a:off x="3072600" y="3661560"/>
            <a:ext cx="1213920" cy="57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Facebook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16" name="Retângulo 12"/>
          <p:cNvSpPr/>
          <p:nvPr/>
        </p:nvSpPr>
        <p:spPr>
          <a:xfrm>
            <a:off x="4715640" y="4018680"/>
            <a:ext cx="1213920" cy="57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Site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17" name="Seta para baixo 13"/>
          <p:cNvSpPr/>
          <p:nvPr/>
        </p:nvSpPr>
        <p:spPr>
          <a:xfrm>
            <a:off x="7144560" y="3089880"/>
            <a:ext cx="428400" cy="928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Retângulo 15"/>
          <p:cNvSpPr/>
          <p:nvPr/>
        </p:nvSpPr>
        <p:spPr>
          <a:xfrm>
            <a:off x="6715800" y="4018680"/>
            <a:ext cx="1213920" cy="57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Murais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19" name="Seta para baixo 16"/>
          <p:cNvSpPr/>
          <p:nvPr/>
        </p:nvSpPr>
        <p:spPr>
          <a:xfrm>
            <a:off x="9144720" y="3089880"/>
            <a:ext cx="428400" cy="571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Retângulo 17"/>
          <p:cNvSpPr/>
          <p:nvPr/>
        </p:nvSpPr>
        <p:spPr>
          <a:xfrm>
            <a:off x="8716320" y="3661560"/>
            <a:ext cx="1213920" cy="57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E-mail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21" name="Seta para baixo 18"/>
          <p:cNvSpPr/>
          <p:nvPr/>
        </p:nvSpPr>
        <p:spPr>
          <a:xfrm>
            <a:off x="6144480" y="3089880"/>
            <a:ext cx="428400" cy="2356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Retângulo 19"/>
          <p:cNvSpPr/>
          <p:nvPr/>
        </p:nvSpPr>
        <p:spPr>
          <a:xfrm>
            <a:off x="5429880" y="5447520"/>
            <a:ext cx="1856880" cy="785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Sistema Acadêmico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23" name="Seta para baixo 20"/>
          <p:cNvSpPr/>
          <p:nvPr/>
        </p:nvSpPr>
        <p:spPr>
          <a:xfrm>
            <a:off x="4286880" y="3089880"/>
            <a:ext cx="428400" cy="19285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Retângulo 21"/>
          <p:cNvSpPr/>
          <p:nvPr/>
        </p:nvSpPr>
        <p:spPr>
          <a:xfrm>
            <a:off x="3929760" y="5018760"/>
            <a:ext cx="1213920" cy="57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Reuniões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25" name="Seta para baixo 22"/>
          <p:cNvSpPr/>
          <p:nvPr/>
        </p:nvSpPr>
        <p:spPr>
          <a:xfrm>
            <a:off x="8144640" y="3089880"/>
            <a:ext cx="428400" cy="19285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Retângulo 23"/>
          <p:cNvSpPr/>
          <p:nvPr/>
        </p:nvSpPr>
        <p:spPr>
          <a:xfrm>
            <a:off x="7787520" y="5018760"/>
            <a:ext cx="1213920" cy="57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Whatsapp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27" name="Text Box 1"/>
          <p:cNvSpPr/>
          <p:nvPr/>
        </p:nvSpPr>
        <p:spPr>
          <a:xfrm>
            <a:off x="572400" y="6876360"/>
            <a:ext cx="12025080" cy="15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marL="216000" indent="-216000" algn="just">
              <a:lnSpc>
                <a:spcPct val="93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Há canais internos e externos, formais e informais de comunicação,  e todos objetivam a transmissão de informações relacionadas à instituição. 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Comunicação Interna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29" name="Espaço Reservado para Conteúdo 3"/>
          <p:cNvSpPr txBox="1"/>
          <p:nvPr/>
        </p:nvSpPr>
        <p:spPr>
          <a:xfrm>
            <a:off x="857160" y="3092400"/>
            <a:ext cx="11494800" cy="561780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 algn="just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Objetivos: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a) estimular internamente a circulação de informações qualificadas;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b) disseminar e fortalecer a cultura organizacional, com atenção aos valores, visão e missão;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c) favorecer a criação de um clima interno saudável e produtivo.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</a:tabLst>
            </a:pPr>
            <a:r>
              <a:rPr lang="pt-BR" sz="24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Para uma boa comunicação institucional, os canais de relacionamento devem ser utilizados frequentemente, com acessos diários!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Identidade Institucional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31" name="Triângulo isósceles 3"/>
          <p:cNvSpPr/>
          <p:nvPr/>
        </p:nvSpPr>
        <p:spPr>
          <a:xfrm>
            <a:off x="2715480" y="2518560"/>
            <a:ext cx="7429320" cy="6071760"/>
          </a:xfrm>
          <a:prstGeom prst="triangle">
            <a:avLst>
              <a:gd name="adj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riângulo isósceles 4"/>
          <p:cNvSpPr/>
          <p:nvPr/>
        </p:nvSpPr>
        <p:spPr>
          <a:xfrm rot="10800000">
            <a:off x="4644720" y="5447520"/>
            <a:ext cx="3571560" cy="3071520"/>
          </a:xfrm>
          <a:prstGeom prst="triangle">
            <a:avLst>
              <a:gd name="adj" fmla="val 50000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aixaDeTexto 5"/>
          <p:cNvSpPr/>
          <p:nvPr/>
        </p:nvSpPr>
        <p:spPr>
          <a:xfrm>
            <a:off x="5930280" y="4520520"/>
            <a:ext cx="12855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spAutoFit/>
          </a:bodyPr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MISSÃO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34" name="CaixaDeTexto 6"/>
          <p:cNvSpPr/>
          <p:nvPr/>
        </p:nvSpPr>
        <p:spPr>
          <a:xfrm>
            <a:off x="4072680" y="7235280"/>
            <a:ext cx="12855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spAutoFit/>
          </a:bodyPr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VISÃO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35" name="CaixaDeTexto 7"/>
          <p:cNvSpPr/>
          <p:nvPr/>
        </p:nvSpPr>
        <p:spPr>
          <a:xfrm>
            <a:off x="7644600" y="7235280"/>
            <a:ext cx="12855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spAutoFit/>
          </a:bodyPr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VALORES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36" name="CaixaDeTexto 8"/>
          <p:cNvSpPr/>
          <p:nvPr/>
        </p:nvSpPr>
        <p:spPr>
          <a:xfrm>
            <a:off x="5858640" y="6306480"/>
            <a:ext cx="12855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spAutoFit/>
          </a:bodyPr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VISÃO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37" name="Text Box 1"/>
          <p:cNvSpPr/>
          <p:nvPr/>
        </p:nvSpPr>
        <p:spPr>
          <a:xfrm>
            <a:off x="7858800" y="2804400"/>
            <a:ext cx="4928760" cy="25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Consiste no conjunto de atributos que o identificam e que servem para torná-lo distinto de outras organizações.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Identidade Visual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139" name="Picture 2" descr="C:\Users\2178024\Desktop\identidade_visual2.png"/>
          <p:cNvPicPr/>
          <p:nvPr/>
        </p:nvPicPr>
        <p:blipFill>
          <a:blip r:embed="rId3"/>
          <a:stretch/>
        </p:blipFill>
        <p:spPr>
          <a:xfrm>
            <a:off x="4358520" y="2518560"/>
            <a:ext cx="4714560" cy="3186000"/>
          </a:xfrm>
          <a:prstGeom prst="rect">
            <a:avLst/>
          </a:prstGeom>
          <a:ln w="0">
            <a:noFill/>
          </a:ln>
        </p:spPr>
      </p:pic>
      <p:sp>
        <p:nvSpPr>
          <p:cNvPr id="140" name="Text Box 1"/>
          <p:cNvSpPr/>
          <p:nvPr/>
        </p:nvSpPr>
        <p:spPr>
          <a:xfrm>
            <a:off x="572400" y="6304680"/>
            <a:ext cx="12025080" cy="22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just">
              <a:lnSpc>
                <a:spcPct val="93000"/>
              </a:lnSpc>
              <a:spcBef>
                <a:spcPts val="1826"/>
              </a:spcBef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 uso indevido da marca do Ifes favorece a ambiguidade de leitura por parte dos seguidores, permitindo que perspectivas e opiniões particulares sejam assumidas como oficiais. Deve ser desestimulada a aplicação da marca do Ifes em mídias sociais não institucionais, de modo a evitar que se estabeleça confusão entre os espaços oficiais e os não autorizados. Em determinadas situações, pode provocar danos à imagem e reputação do Instituto e ensejar motivos para crises.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Identidade Visual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142" name="Picture 2" descr="C:\Users\2178024\AppData\Local\Temp\Rar$DR82.992\jpg\santa-teresa-horizontal-cor.jpg"/>
          <p:cNvPicPr/>
          <p:nvPr/>
        </p:nvPicPr>
        <p:blipFill>
          <a:blip r:embed="rId3"/>
          <a:stretch/>
        </p:blipFill>
        <p:spPr>
          <a:xfrm>
            <a:off x="2000880" y="3074040"/>
            <a:ext cx="2180520" cy="87264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3" descr="C:\Users\2178024\AppData\Local\Temp\Rar$DR45.992\jpg\santa-teresa-horizontal-pb.jpg"/>
          <p:cNvPicPr/>
          <p:nvPr/>
        </p:nvPicPr>
        <p:blipFill>
          <a:blip r:embed="rId4"/>
          <a:stretch/>
        </p:blipFill>
        <p:spPr>
          <a:xfrm>
            <a:off x="4858560" y="2518560"/>
            <a:ext cx="3569760" cy="142848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4" descr="C:\Users\2178024\AppData\Local\Temp\Rar$DR97.696\jpg\santa-teresa-horizontal-preto.jpg"/>
          <p:cNvPicPr/>
          <p:nvPr/>
        </p:nvPicPr>
        <p:blipFill>
          <a:blip r:embed="rId5"/>
          <a:stretch/>
        </p:blipFill>
        <p:spPr>
          <a:xfrm>
            <a:off x="857880" y="4590360"/>
            <a:ext cx="4644720" cy="185868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5" descr="C:\Users\2178024\AppData\Local\Temp\Rar$DR78.696\jpg\santa-teresa-vertical-cor.jpg"/>
          <p:cNvPicPr/>
          <p:nvPr/>
        </p:nvPicPr>
        <p:blipFill>
          <a:blip r:embed="rId6"/>
          <a:stretch/>
        </p:blipFill>
        <p:spPr>
          <a:xfrm>
            <a:off x="5787360" y="4875840"/>
            <a:ext cx="3857400" cy="385848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6" descr="C:\Users\2178024\AppData\Local\Temp\Rar$DR69.696\jpg\santa-teresa-vertical-pb.jpg"/>
          <p:cNvPicPr/>
          <p:nvPr/>
        </p:nvPicPr>
        <p:blipFill>
          <a:blip r:embed="rId7"/>
          <a:stretch/>
        </p:blipFill>
        <p:spPr>
          <a:xfrm>
            <a:off x="2215440" y="6661800"/>
            <a:ext cx="2196000" cy="219600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7" descr="C:\Users\2178024\AppData\Local\Temp\Rar$DR55.696\jpg\santa-teresa-vertical-preto.jpg"/>
          <p:cNvPicPr/>
          <p:nvPr/>
        </p:nvPicPr>
        <p:blipFill>
          <a:blip r:embed="rId8"/>
          <a:stretch/>
        </p:blipFill>
        <p:spPr>
          <a:xfrm>
            <a:off x="9359280" y="2875680"/>
            <a:ext cx="2661120" cy="266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Box 1"/>
          <p:cNvSpPr/>
          <p:nvPr/>
        </p:nvSpPr>
        <p:spPr>
          <a:xfrm>
            <a:off x="596880" y="1419120"/>
            <a:ext cx="120250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tabLst>
                <a:tab pos="0" algn="l"/>
                <a:tab pos="403200" algn="l"/>
                <a:tab pos="809640" algn="l"/>
                <a:tab pos="1214280" algn="l"/>
                <a:tab pos="1620720" algn="l"/>
                <a:tab pos="2025720" algn="l"/>
                <a:tab pos="2432160" algn="l"/>
                <a:tab pos="2836800" algn="l"/>
                <a:tab pos="3243240" algn="l"/>
                <a:tab pos="3648240" algn="l"/>
                <a:tab pos="4054320" algn="l"/>
                <a:tab pos="4459320" algn="l"/>
                <a:tab pos="4865760" algn="l"/>
                <a:tab pos="5270400" algn="l"/>
                <a:tab pos="5675400" algn="l"/>
                <a:tab pos="6081840" algn="l"/>
                <a:tab pos="6486480" algn="l"/>
                <a:tab pos="6892920" algn="l"/>
                <a:tab pos="7297560" algn="l"/>
                <a:tab pos="7704000" algn="l"/>
                <a:tab pos="8109000" algn="l"/>
                <a:tab pos="8110440" algn="l"/>
                <a:tab pos="8516880" algn="l"/>
                <a:tab pos="8921880" algn="l"/>
                <a:tab pos="9328320" algn="l"/>
                <a:tab pos="9732960" algn="l"/>
              </a:tabLst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Documentos institucionais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49" name="Espaço Reservado para Conteúdo 3"/>
          <p:cNvSpPr txBox="1"/>
          <p:nvPr/>
        </p:nvSpPr>
        <p:spPr>
          <a:xfrm>
            <a:off x="857160" y="3092400"/>
            <a:ext cx="11494800" cy="5617800"/>
          </a:xfrm>
          <a:prstGeom prst="rect">
            <a:avLst/>
          </a:prstGeom>
          <a:noFill/>
          <a:ln w="9360">
            <a:noFill/>
          </a:ln>
        </p:spPr>
        <p:txBody>
          <a:bodyPr lIns="0" tIns="36360" rIns="0" bIns="0">
            <a:noAutofit/>
          </a:bodyPr>
          <a:p>
            <a:pPr marL="343080" indent="-342720" algn="just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 Ifes elaborou um guia de padronização de documentos, baseado no manual de redação da Presidência da República, que apresenta de forma objetiva e clara o padrão a ser aplicado nos documentos oficiais do Instituto Federal do Espírito Santo.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826"/>
              </a:spcBef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3000"/>
              </a:lnSpc>
              <a:spcBef>
                <a:spcPts val="1826"/>
              </a:spcBef>
              <a:tabLst>
                <a:tab pos="0" algn="l"/>
              </a:tabLst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Qual a importância da padronização?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93000"/>
              </a:lnSpc>
              <a:spcBef>
                <a:spcPts val="1826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Documentos padronizados passam credibilidade, ao demonstrar o cuidado que se teve em sua construção e a certeza de que não foi produzido por qualquer pessoa. Passa autenticidade para quem recebe o documento.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Pages>0</Pages>
  <Words>1927</Words>
  <Characters>0</Characters>
  <CharactersWithSpaces>0</CharactersWithSpaces>
  <Application>ONLYOFFICE/6.4.2.6</Application>
  <DocSecurity>0</DocSecurity>
  <PresentationFormat/>
  <Lines>0</Lines>
  <Paragraphs>316</Paragraphs>
  <Slides>0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marcela</dc:creator>
  <cp:keywords/>
  <dc:description/>
  <dc:identifier/>
  <dc:language>pt-BR</dc:language>
  <cp:lastModifiedBy/>
  <cp:revision>262</cp:revision>
  <cp:lastPrinted>1601-01-01T00:00:00Z</cp:lastPrinted>
  <dcterms:created xsi:type="dcterms:W3CDTF">2015-10-16T12:39:22Z</dcterms:created>
  <dcterms:modified xsi:type="dcterms:W3CDTF">2024-07-03T13:31:41Z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40</vt:i4>
  </property>
  <property fmtid="{D5CDD505-2E9C-101B-9397-08002B2CF9AE}" pid="3" name="PresentationFormat">
    <vt:lpwstr>Personalizar</vt:lpwstr>
  </property>
  <property fmtid="{D5CDD505-2E9C-101B-9397-08002B2CF9AE}" pid="4" name="Slides">
    <vt:i4>45</vt:i4>
  </property>
</Properties>
</file>